
<file path=[Content_Types].xml><?xml version="1.0" encoding="utf-8"?>
<Types xmlns="http://schemas.openxmlformats.org/package/2006/content-types">
  <Override PartName="/ppt/slideMasters/slideMaster3.xml" ContentType="application/vnd.openxmlformats-officedocument.presentationml.slideMaster+xml"/>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theme/theme5.xml" ContentType="application/vnd.openxmlformats-officedocument.theme+xml"/>
  <Override PartName="/ppt/notesSlides/notesSlide2.xml" ContentType="application/vnd.openxmlformats-officedocument.presentationml.notesSlide+xml"/>
  <Override PartName="/customXml/itemProps1.xml" ContentType="application/vnd.openxmlformats-officedocument.customXmlProperties+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notesSlides/notesSlide23.xml" ContentType="application/vnd.openxmlformats-officedocument.presentationml.notesSlide+xml"/>
  <Override PartName="/docProps/custom.xml" ContentType="application/vnd.openxmlformats-officedocument.custom-properties+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Default Extension="png" ContentType="image/png"/>
  <Override PartName="/ppt/notesSlides/notesSlide3.xml" ContentType="application/vnd.openxmlformats-officedocument.presentationml.notesSlide+xml"/>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Default Extension="jpeg" ContentType="image/jpeg"/>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notesSlides/notesSlide17.xml" ContentType="application/vnd.openxmlformats-officedocument.presentationml.notesSlide+xml"/>
  <Default Extension="emf" ContentType="image/x-emf"/>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Default Extension="vml" ContentType="application/vnd.openxmlformats-officedocument.vmlDrawing"/>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customXml/itemProps3.xml" ContentType="application/vnd.openxmlformats-officedocument.customXml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notesSlides/notesSlide18.xml" ContentType="application/vnd.openxmlformats-officedocument.presentationml.notesSlide+xml"/>
  <Default Extension="xls" ContentType="application/vnd.ms-exce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Layouts/slideLayout22.xml" ContentType="application/vnd.openxmlformats-officedocument.presentationml.slideLayout+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theme/theme4.xml" ContentType="application/vnd.openxmlformats-officedocument.theme+xml"/>
  <Override PartName="/ppt/notesSlides/notesSlide1.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4"/>
    <p:sldMasterId id="2147484061" r:id="rId5"/>
    <p:sldMasterId id="2147484656" r:id="rId6"/>
  </p:sldMasterIdLst>
  <p:notesMasterIdLst>
    <p:notesMasterId r:id="rId67"/>
  </p:notesMasterIdLst>
  <p:handoutMasterIdLst>
    <p:handoutMasterId r:id="rId68"/>
  </p:handoutMasterIdLst>
  <p:sldIdLst>
    <p:sldId id="367" r:id="rId7"/>
    <p:sldId id="341" r:id="rId8"/>
    <p:sldId id="307" r:id="rId9"/>
    <p:sldId id="428" r:id="rId10"/>
    <p:sldId id="429" r:id="rId11"/>
    <p:sldId id="342" r:id="rId12"/>
    <p:sldId id="260" r:id="rId13"/>
    <p:sldId id="343" r:id="rId14"/>
    <p:sldId id="263" r:id="rId15"/>
    <p:sldId id="265" r:id="rId16"/>
    <p:sldId id="264" r:id="rId17"/>
    <p:sldId id="431" r:id="rId18"/>
    <p:sldId id="346" r:id="rId19"/>
    <p:sldId id="349" r:id="rId20"/>
    <p:sldId id="350" r:id="rId21"/>
    <p:sldId id="257" r:id="rId22"/>
    <p:sldId id="351" r:id="rId23"/>
    <p:sldId id="432" r:id="rId24"/>
    <p:sldId id="340" r:id="rId25"/>
    <p:sldId id="412" r:id="rId26"/>
    <p:sldId id="413" r:id="rId27"/>
    <p:sldId id="311" r:id="rId28"/>
    <p:sldId id="352" r:id="rId29"/>
    <p:sldId id="371" r:id="rId30"/>
    <p:sldId id="354" r:id="rId31"/>
    <p:sldId id="283" r:id="rId32"/>
    <p:sldId id="303" r:id="rId33"/>
    <p:sldId id="375" r:id="rId34"/>
    <p:sldId id="376" r:id="rId35"/>
    <p:sldId id="378" r:id="rId36"/>
    <p:sldId id="379" r:id="rId37"/>
    <p:sldId id="381" r:id="rId38"/>
    <p:sldId id="382" r:id="rId39"/>
    <p:sldId id="383" r:id="rId40"/>
    <p:sldId id="384" r:id="rId41"/>
    <p:sldId id="385" r:id="rId42"/>
    <p:sldId id="386" r:id="rId43"/>
    <p:sldId id="387" r:id="rId44"/>
    <p:sldId id="388" r:id="rId45"/>
    <p:sldId id="401" r:id="rId46"/>
    <p:sldId id="402" r:id="rId47"/>
    <p:sldId id="410" r:id="rId48"/>
    <p:sldId id="439" r:id="rId49"/>
    <p:sldId id="440" r:id="rId50"/>
    <p:sldId id="442" r:id="rId51"/>
    <p:sldId id="411" r:id="rId52"/>
    <p:sldId id="368" r:id="rId53"/>
    <p:sldId id="284" r:id="rId54"/>
    <p:sldId id="422" r:id="rId55"/>
    <p:sldId id="423" r:id="rId56"/>
    <p:sldId id="424" r:id="rId57"/>
    <p:sldId id="425" r:id="rId58"/>
    <p:sldId id="433" r:id="rId59"/>
    <p:sldId id="435" r:id="rId60"/>
    <p:sldId id="436" r:id="rId61"/>
    <p:sldId id="434" r:id="rId62"/>
    <p:sldId id="437" r:id="rId63"/>
    <p:sldId id="438" r:id="rId64"/>
    <p:sldId id="286" r:id="rId65"/>
    <p:sldId id="426" r:id="rId66"/>
  </p:sldIdLst>
  <p:sldSz cx="9144000" cy="6858000" type="screen4x3"/>
  <p:notesSz cx="7027863" cy="9313863"/>
  <p:custDataLst>
    <p:tags r:id="rId69"/>
  </p:custDataLst>
  <p:defaultTextStyle>
    <a:defPPr>
      <a:defRPr lang="en-US"/>
    </a:defPPr>
    <a:lvl1pPr algn="l" rtl="0" fontAlgn="base">
      <a:spcBef>
        <a:spcPct val="0"/>
      </a:spcBef>
      <a:spcAft>
        <a:spcPct val="0"/>
      </a:spcAft>
      <a:defRPr sz="2400" kern="1200">
        <a:solidFill>
          <a:schemeClr val="tx1"/>
        </a:solidFill>
        <a:latin typeface="Times"/>
        <a:ea typeface="MS PGothic" pitchFamily="34" charset="-128"/>
        <a:cs typeface="+mn-cs"/>
      </a:defRPr>
    </a:lvl1pPr>
    <a:lvl2pPr marL="457200" algn="l" rtl="0" fontAlgn="base">
      <a:spcBef>
        <a:spcPct val="0"/>
      </a:spcBef>
      <a:spcAft>
        <a:spcPct val="0"/>
      </a:spcAft>
      <a:defRPr sz="2400" kern="1200">
        <a:solidFill>
          <a:schemeClr val="tx1"/>
        </a:solidFill>
        <a:latin typeface="Times"/>
        <a:ea typeface="MS PGothic" pitchFamily="34" charset="-128"/>
        <a:cs typeface="+mn-cs"/>
      </a:defRPr>
    </a:lvl2pPr>
    <a:lvl3pPr marL="914400" algn="l" rtl="0" fontAlgn="base">
      <a:spcBef>
        <a:spcPct val="0"/>
      </a:spcBef>
      <a:spcAft>
        <a:spcPct val="0"/>
      </a:spcAft>
      <a:defRPr sz="2400" kern="1200">
        <a:solidFill>
          <a:schemeClr val="tx1"/>
        </a:solidFill>
        <a:latin typeface="Times"/>
        <a:ea typeface="MS PGothic" pitchFamily="34" charset="-128"/>
        <a:cs typeface="+mn-cs"/>
      </a:defRPr>
    </a:lvl3pPr>
    <a:lvl4pPr marL="1371600" algn="l" rtl="0" fontAlgn="base">
      <a:spcBef>
        <a:spcPct val="0"/>
      </a:spcBef>
      <a:spcAft>
        <a:spcPct val="0"/>
      </a:spcAft>
      <a:defRPr sz="2400" kern="1200">
        <a:solidFill>
          <a:schemeClr val="tx1"/>
        </a:solidFill>
        <a:latin typeface="Times"/>
        <a:ea typeface="MS PGothic" pitchFamily="34" charset="-128"/>
        <a:cs typeface="+mn-cs"/>
      </a:defRPr>
    </a:lvl4pPr>
    <a:lvl5pPr marL="1828800" algn="l" rtl="0" fontAlgn="base">
      <a:spcBef>
        <a:spcPct val="0"/>
      </a:spcBef>
      <a:spcAft>
        <a:spcPct val="0"/>
      </a:spcAft>
      <a:defRPr sz="2400" kern="1200">
        <a:solidFill>
          <a:schemeClr val="tx1"/>
        </a:solidFill>
        <a:latin typeface="Times"/>
        <a:ea typeface="MS PGothic" pitchFamily="34" charset="-128"/>
        <a:cs typeface="+mn-cs"/>
      </a:defRPr>
    </a:lvl5pPr>
    <a:lvl6pPr marL="2286000" algn="l" defTabSz="914400" rtl="0" eaLnBrk="1" latinLnBrk="0" hangingPunct="1">
      <a:defRPr sz="2400" kern="1200">
        <a:solidFill>
          <a:schemeClr val="tx1"/>
        </a:solidFill>
        <a:latin typeface="Times"/>
        <a:ea typeface="MS PGothic" pitchFamily="34" charset="-128"/>
        <a:cs typeface="+mn-cs"/>
      </a:defRPr>
    </a:lvl6pPr>
    <a:lvl7pPr marL="2743200" algn="l" defTabSz="914400" rtl="0" eaLnBrk="1" latinLnBrk="0" hangingPunct="1">
      <a:defRPr sz="2400" kern="1200">
        <a:solidFill>
          <a:schemeClr val="tx1"/>
        </a:solidFill>
        <a:latin typeface="Times"/>
        <a:ea typeface="MS PGothic" pitchFamily="34" charset="-128"/>
        <a:cs typeface="+mn-cs"/>
      </a:defRPr>
    </a:lvl7pPr>
    <a:lvl8pPr marL="3200400" algn="l" defTabSz="914400" rtl="0" eaLnBrk="1" latinLnBrk="0" hangingPunct="1">
      <a:defRPr sz="2400" kern="1200">
        <a:solidFill>
          <a:schemeClr val="tx1"/>
        </a:solidFill>
        <a:latin typeface="Times"/>
        <a:ea typeface="MS PGothic" pitchFamily="34" charset="-128"/>
        <a:cs typeface="+mn-cs"/>
      </a:defRPr>
    </a:lvl8pPr>
    <a:lvl9pPr marL="3657600" algn="l" defTabSz="914400" rtl="0" eaLnBrk="1" latinLnBrk="0" hangingPunct="1">
      <a:defRPr sz="2400" kern="1200">
        <a:solidFill>
          <a:schemeClr val="tx1"/>
        </a:solidFill>
        <a:latin typeface="Times"/>
        <a:ea typeface="MS PGothic" pitchFamily="3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showPr>
  <p:clrMru>
    <a:srgbClr val="921A1D"/>
    <a:srgbClr val="721D14"/>
    <a:srgbClr val="760027"/>
    <a:srgbClr val="990033"/>
    <a:srgbClr val="000099"/>
    <a:srgbClr val="D40138"/>
  </p:clrMru>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049" autoAdjust="0"/>
    <p:restoredTop sz="80810" autoAdjust="0"/>
  </p:normalViewPr>
  <p:slideViewPr>
    <p:cSldViewPr>
      <p:cViewPr>
        <p:scale>
          <a:sx n="97" d="100"/>
          <a:sy n="97" d="100"/>
        </p:scale>
        <p:origin x="-402" y="-288"/>
      </p:cViewPr>
      <p:guideLst>
        <p:guide orient="horz" pos="1262"/>
        <p:guide pos="1076"/>
      </p:guideLst>
    </p:cSldViewPr>
  </p:slideViewPr>
  <p:outlineViewPr>
    <p:cViewPr>
      <p:scale>
        <a:sx n="33" d="100"/>
        <a:sy n="33" d="100"/>
      </p:scale>
      <p:origin x="48" y="0"/>
    </p:cViewPr>
    <p:sldLst>
      <p:sld r:id="rId1" collapse="1"/>
    </p:sldLst>
  </p:outlineViewPr>
  <p:notesTextViewPr>
    <p:cViewPr>
      <p:scale>
        <a:sx n="100" d="100"/>
        <a:sy n="100" d="100"/>
      </p:scale>
      <p:origin x="0" y="0"/>
    </p:cViewPr>
  </p:notesTextViewPr>
  <p:sorterViewPr>
    <p:cViewPr>
      <p:scale>
        <a:sx n="100" d="100"/>
        <a:sy n="100" d="100"/>
      </p:scale>
      <p:origin x="0" y="0"/>
    </p:cViewPr>
  </p:sorterViewPr>
  <p:notesViewPr>
    <p:cSldViewPr>
      <p:cViewPr>
        <p:scale>
          <a:sx n="100" d="100"/>
          <a:sy n="100" d="100"/>
        </p:scale>
        <p:origin x="-732" y="1074"/>
      </p:cViewPr>
      <p:guideLst>
        <p:guide orient="horz" pos="2934"/>
        <p:guide pos="2214"/>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63" Type="http://schemas.openxmlformats.org/officeDocument/2006/relationships/slide" Target="slides/slide57.xml"/><Relationship Id="rId68" Type="http://schemas.openxmlformats.org/officeDocument/2006/relationships/handoutMaster" Target="handoutMasters/handoutMaster1.xml"/><Relationship Id="rId7" Type="http://schemas.openxmlformats.org/officeDocument/2006/relationships/slide" Target="slides/slide1.xml"/><Relationship Id="rId71"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slide" Target="slides/slide60.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61" Type="http://schemas.openxmlformats.org/officeDocument/2006/relationships/slide" Target="slides/slide55.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slide" Target="slides/slide58.xml"/><Relationship Id="rId69" Type="http://schemas.openxmlformats.org/officeDocument/2006/relationships/tags" Target="tags/tag1.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notesMaster" Target="notesMasters/notesMaster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s>
</file>

<file path=ppt/_rels/viewProps.xml.rels><?xml version="1.0" encoding="UTF-8" standalone="yes"?>
<Relationships xmlns="http://schemas.openxmlformats.org/package/2006/relationships"><Relationship Id="rId1" Type="http://schemas.openxmlformats.org/officeDocument/2006/relationships/slide" Target="slides/slide3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9.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0.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6413" cy="466725"/>
          </a:xfrm>
          <a:prstGeom prst="rect">
            <a:avLst/>
          </a:prstGeom>
        </p:spPr>
        <p:txBody>
          <a:bodyPr vert="horz" lIns="93373" tIns="46687" rIns="93373" bIns="46687" rtlCol="0"/>
          <a:lstStyle>
            <a:lvl1pPr algn="l">
              <a:defRPr sz="1200">
                <a:latin typeface="Times" pitchFamily="-107" charset="0"/>
                <a:ea typeface="ＭＳ Ｐゴシック" pitchFamily="34" charset="-128"/>
                <a:cs typeface="+mn-cs"/>
              </a:defRPr>
            </a:lvl1pPr>
          </a:lstStyle>
          <a:p>
            <a:pPr>
              <a:defRPr/>
            </a:pPr>
            <a:endParaRPr lang="en-US"/>
          </a:p>
        </p:txBody>
      </p:sp>
      <p:sp>
        <p:nvSpPr>
          <p:cNvPr id="3" name="Date Placeholder 2"/>
          <p:cNvSpPr>
            <a:spLocks noGrp="1"/>
          </p:cNvSpPr>
          <p:nvPr>
            <p:ph type="dt" sz="quarter" idx="1"/>
          </p:nvPr>
        </p:nvSpPr>
        <p:spPr>
          <a:xfrm>
            <a:off x="3979863" y="0"/>
            <a:ext cx="3046412" cy="466725"/>
          </a:xfrm>
          <a:prstGeom prst="rect">
            <a:avLst/>
          </a:prstGeom>
        </p:spPr>
        <p:txBody>
          <a:bodyPr vert="horz" lIns="93373" tIns="46687" rIns="93373" bIns="46687" rtlCol="0"/>
          <a:lstStyle>
            <a:lvl1pPr algn="r">
              <a:defRPr sz="1200">
                <a:latin typeface="Times" pitchFamily="-107" charset="0"/>
                <a:ea typeface="ＭＳ Ｐゴシック" pitchFamily="34" charset="-128"/>
                <a:cs typeface="+mn-cs"/>
              </a:defRPr>
            </a:lvl1pPr>
          </a:lstStyle>
          <a:p>
            <a:pPr>
              <a:defRPr/>
            </a:pPr>
            <a:fld id="{38938BF5-A7B5-444C-A24B-812A96642D84}" type="datetimeFigureOut">
              <a:rPr lang="en-US"/>
              <a:pPr>
                <a:defRPr/>
              </a:pPr>
              <a:t>9/4/2012</a:t>
            </a:fld>
            <a:endParaRPr lang="en-US"/>
          </a:p>
        </p:txBody>
      </p:sp>
      <p:sp>
        <p:nvSpPr>
          <p:cNvPr id="4" name="Footer Placeholder 3"/>
          <p:cNvSpPr>
            <a:spLocks noGrp="1"/>
          </p:cNvSpPr>
          <p:nvPr>
            <p:ph type="ftr" sz="quarter" idx="2"/>
          </p:nvPr>
        </p:nvSpPr>
        <p:spPr>
          <a:xfrm>
            <a:off x="0" y="8845550"/>
            <a:ext cx="3046413" cy="466725"/>
          </a:xfrm>
          <a:prstGeom prst="rect">
            <a:avLst/>
          </a:prstGeom>
        </p:spPr>
        <p:txBody>
          <a:bodyPr vert="horz" lIns="93373" tIns="46687" rIns="93373" bIns="46687" rtlCol="0" anchor="b"/>
          <a:lstStyle>
            <a:lvl1pPr algn="l">
              <a:defRPr sz="1200">
                <a:latin typeface="Times" pitchFamily="-107" charset="0"/>
                <a:ea typeface="ＭＳ Ｐゴシック" pitchFamily="34" charset="-128"/>
                <a:cs typeface="+mn-cs"/>
              </a:defRPr>
            </a:lvl1pPr>
          </a:lstStyle>
          <a:p>
            <a:pPr>
              <a:defRPr/>
            </a:pPr>
            <a:endParaRPr lang="en-US"/>
          </a:p>
        </p:txBody>
      </p:sp>
      <p:sp>
        <p:nvSpPr>
          <p:cNvPr id="5" name="Slide Number Placeholder 4"/>
          <p:cNvSpPr>
            <a:spLocks noGrp="1"/>
          </p:cNvSpPr>
          <p:nvPr>
            <p:ph type="sldNum" sz="quarter" idx="3"/>
          </p:nvPr>
        </p:nvSpPr>
        <p:spPr>
          <a:xfrm>
            <a:off x="3979863" y="8845550"/>
            <a:ext cx="3046412" cy="466725"/>
          </a:xfrm>
          <a:prstGeom prst="rect">
            <a:avLst/>
          </a:prstGeom>
        </p:spPr>
        <p:txBody>
          <a:bodyPr vert="horz" lIns="93373" tIns="46687" rIns="93373" bIns="46687" rtlCol="0" anchor="b"/>
          <a:lstStyle>
            <a:lvl1pPr algn="r">
              <a:defRPr sz="1200">
                <a:latin typeface="Times" pitchFamily="-107" charset="0"/>
                <a:ea typeface="ＭＳ Ｐゴシック" pitchFamily="34" charset="-128"/>
                <a:cs typeface="+mn-cs"/>
              </a:defRPr>
            </a:lvl1pPr>
          </a:lstStyle>
          <a:p>
            <a:pPr>
              <a:defRPr/>
            </a:pPr>
            <a:fld id="{824DD3B5-24B5-4C90-9C64-D5B237BE5AE6}"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8.png>
</file>

<file path=ppt/media/image29.png>
</file>

<file path=ppt/media/image3.jpeg>
</file>

<file path=ppt/media/image30.png>
</file>

<file path=ppt/media/image31.png>
</file>

<file path=ppt/media/image32.png>
</file>

<file path=ppt/media/image34.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6413" cy="466725"/>
          </a:xfrm>
          <a:prstGeom prst="rect">
            <a:avLst/>
          </a:prstGeom>
        </p:spPr>
        <p:txBody>
          <a:bodyPr vert="horz" wrap="square" lIns="93373" tIns="46687" rIns="93373" bIns="46687" numCol="1" anchor="t" anchorCtr="0" compatLnSpc="1">
            <a:prstTxWarp prst="textNoShape">
              <a:avLst/>
            </a:prstTxWarp>
          </a:bodyPr>
          <a:lstStyle>
            <a:lvl1pPr eaLnBrk="0" hangingPunct="0">
              <a:defRPr sz="1200">
                <a:latin typeface="Times" pitchFamily="-107" charset="0"/>
                <a:ea typeface="ＭＳ Ｐゴシック" pitchFamily="-107" charset="-128"/>
                <a:cs typeface="ＭＳ Ｐゴシック" pitchFamily="-107" charset="-128"/>
              </a:defRPr>
            </a:lvl1pPr>
          </a:lstStyle>
          <a:p>
            <a:pPr>
              <a:defRPr/>
            </a:pPr>
            <a:endParaRPr lang="en-US"/>
          </a:p>
        </p:txBody>
      </p:sp>
      <p:sp>
        <p:nvSpPr>
          <p:cNvPr id="3" name="Date Placeholder 2"/>
          <p:cNvSpPr>
            <a:spLocks noGrp="1"/>
          </p:cNvSpPr>
          <p:nvPr>
            <p:ph type="dt" idx="1"/>
          </p:nvPr>
        </p:nvSpPr>
        <p:spPr>
          <a:xfrm>
            <a:off x="3979863" y="0"/>
            <a:ext cx="3046412" cy="466725"/>
          </a:xfrm>
          <a:prstGeom prst="rect">
            <a:avLst/>
          </a:prstGeom>
        </p:spPr>
        <p:txBody>
          <a:bodyPr vert="horz" wrap="square" lIns="93373" tIns="46687" rIns="93373" bIns="46687" numCol="1" anchor="t" anchorCtr="0" compatLnSpc="1">
            <a:prstTxWarp prst="textNoShape">
              <a:avLst/>
            </a:prstTxWarp>
          </a:bodyPr>
          <a:lstStyle>
            <a:lvl1pPr algn="r" eaLnBrk="0" hangingPunct="0">
              <a:defRPr sz="1200">
                <a:latin typeface="Times" pitchFamily="-107" charset="0"/>
                <a:ea typeface="ＭＳ Ｐゴシック" pitchFamily="-107" charset="-128"/>
                <a:cs typeface="+mn-cs"/>
              </a:defRPr>
            </a:lvl1pPr>
          </a:lstStyle>
          <a:p>
            <a:pPr>
              <a:defRPr/>
            </a:pPr>
            <a:fld id="{C2CB97E2-7115-4125-80DE-05C8CD61F814}" type="datetime1">
              <a:rPr lang="en-US"/>
              <a:pPr>
                <a:defRPr/>
              </a:pPr>
              <a:t>9/4/2012</a:t>
            </a:fld>
            <a:endParaRPr lang="en-US"/>
          </a:p>
        </p:txBody>
      </p:sp>
      <p:sp>
        <p:nvSpPr>
          <p:cNvPr id="4" name="Slide Image Placeholder 3"/>
          <p:cNvSpPr>
            <a:spLocks noGrp="1" noRot="1" noChangeAspect="1"/>
          </p:cNvSpPr>
          <p:nvPr>
            <p:ph type="sldImg" idx="2"/>
          </p:nvPr>
        </p:nvSpPr>
        <p:spPr>
          <a:xfrm>
            <a:off x="1185863" y="698500"/>
            <a:ext cx="4656137" cy="3492500"/>
          </a:xfrm>
          <a:prstGeom prst="rect">
            <a:avLst/>
          </a:prstGeom>
          <a:noFill/>
          <a:ln w="12700">
            <a:solidFill>
              <a:prstClr val="black"/>
            </a:solidFill>
          </a:ln>
        </p:spPr>
        <p:txBody>
          <a:bodyPr vert="horz" wrap="square" lIns="93373" tIns="46687" rIns="93373" bIns="46687"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703263" y="4424363"/>
            <a:ext cx="5621337" cy="4191000"/>
          </a:xfrm>
          <a:prstGeom prst="rect">
            <a:avLst/>
          </a:prstGeom>
        </p:spPr>
        <p:txBody>
          <a:bodyPr vert="horz" wrap="square" lIns="93373" tIns="46687" rIns="93373" bIns="46687"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45550"/>
            <a:ext cx="3046413" cy="466725"/>
          </a:xfrm>
          <a:prstGeom prst="rect">
            <a:avLst/>
          </a:prstGeom>
        </p:spPr>
        <p:txBody>
          <a:bodyPr vert="horz" wrap="square" lIns="93373" tIns="46687" rIns="93373" bIns="46687" numCol="1" anchor="b" anchorCtr="0" compatLnSpc="1">
            <a:prstTxWarp prst="textNoShape">
              <a:avLst/>
            </a:prstTxWarp>
          </a:bodyPr>
          <a:lstStyle>
            <a:lvl1pPr eaLnBrk="0" hangingPunct="0">
              <a:defRPr sz="1200">
                <a:latin typeface="Times" pitchFamily="-107" charset="0"/>
                <a:ea typeface="ＭＳ Ｐゴシック" pitchFamily="-107" charset="-128"/>
                <a:cs typeface="ＭＳ Ｐゴシック" pitchFamily="-107" charset="-128"/>
              </a:defRPr>
            </a:lvl1pPr>
          </a:lstStyle>
          <a:p>
            <a:pPr>
              <a:defRPr/>
            </a:pPr>
            <a:endParaRPr lang="en-US"/>
          </a:p>
        </p:txBody>
      </p:sp>
      <p:sp>
        <p:nvSpPr>
          <p:cNvPr id="7" name="Slide Number Placeholder 6"/>
          <p:cNvSpPr>
            <a:spLocks noGrp="1"/>
          </p:cNvSpPr>
          <p:nvPr>
            <p:ph type="sldNum" sz="quarter" idx="5"/>
          </p:nvPr>
        </p:nvSpPr>
        <p:spPr>
          <a:xfrm>
            <a:off x="3979863" y="8845550"/>
            <a:ext cx="3046412" cy="466725"/>
          </a:xfrm>
          <a:prstGeom prst="rect">
            <a:avLst/>
          </a:prstGeom>
        </p:spPr>
        <p:txBody>
          <a:bodyPr vert="horz" wrap="square" lIns="93373" tIns="46687" rIns="93373" bIns="46687" numCol="1" anchor="b" anchorCtr="0" compatLnSpc="1">
            <a:prstTxWarp prst="textNoShape">
              <a:avLst/>
            </a:prstTxWarp>
          </a:bodyPr>
          <a:lstStyle>
            <a:lvl1pPr algn="r" eaLnBrk="0" hangingPunct="0">
              <a:defRPr sz="1200">
                <a:latin typeface="Times" pitchFamily="-107" charset="0"/>
                <a:ea typeface="ＭＳ Ｐゴシック" pitchFamily="-107" charset="-128"/>
                <a:cs typeface="+mn-cs"/>
              </a:defRPr>
            </a:lvl1pPr>
          </a:lstStyle>
          <a:p>
            <a:pPr>
              <a:defRPr/>
            </a:pPr>
            <a:fld id="{E0D3A562-37D4-4DC9-B083-D8FEAA3B85CF}"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S PGothic" pitchFamily="34" charset="-128"/>
        <a:cs typeface="ＭＳ Ｐゴシック" pitchFamily="-107" charset="-128"/>
      </a:defRPr>
    </a:lvl1pPr>
    <a:lvl2pPr marL="457200" algn="l" rtl="0" eaLnBrk="0" fontAlgn="base" hangingPunct="0">
      <a:spcBef>
        <a:spcPct val="30000"/>
      </a:spcBef>
      <a:spcAft>
        <a:spcPct val="0"/>
      </a:spcAft>
      <a:defRPr sz="1200" kern="1200">
        <a:solidFill>
          <a:schemeClr val="tx1"/>
        </a:solidFill>
        <a:latin typeface="+mn-lt"/>
        <a:ea typeface="MS PGothic" pitchFamily="34" charset="-128"/>
        <a:cs typeface="ＭＳ Ｐゴシック"/>
      </a:defRPr>
    </a:lvl2pPr>
    <a:lvl3pPr marL="914400" algn="l" rtl="0" eaLnBrk="0" fontAlgn="base" hangingPunct="0">
      <a:spcBef>
        <a:spcPct val="30000"/>
      </a:spcBef>
      <a:spcAft>
        <a:spcPct val="0"/>
      </a:spcAft>
      <a:defRPr sz="1200" kern="1200">
        <a:solidFill>
          <a:schemeClr val="tx1"/>
        </a:solidFill>
        <a:latin typeface="+mn-lt"/>
        <a:ea typeface="MS PGothic" pitchFamily="34" charset="-128"/>
        <a:cs typeface="ＭＳ Ｐゴシック"/>
      </a:defRPr>
    </a:lvl3pPr>
    <a:lvl4pPr marL="1371600" algn="l" rtl="0" eaLnBrk="0" fontAlgn="base" hangingPunct="0">
      <a:spcBef>
        <a:spcPct val="30000"/>
      </a:spcBef>
      <a:spcAft>
        <a:spcPct val="0"/>
      </a:spcAft>
      <a:defRPr sz="1200" kern="1200">
        <a:solidFill>
          <a:schemeClr val="tx1"/>
        </a:solidFill>
        <a:latin typeface="+mn-lt"/>
        <a:ea typeface="MS PGothic" pitchFamily="34" charset="-128"/>
        <a:cs typeface="ＭＳ Ｐゴシック"/>
      </a:defRPr>
    </a:lvl4pPr>
    <a:lvl5pPr marL="1828800" algn="l" rtl="0" eaLnBrk="0" fontAlgn="base" hangingPunct="0">
      <a:spcBef>
        <a:spcPct val="30000"/>
      </a:spcBef>
      <a:spcAft>
        <a:spcPct val="0"/>
      </a:spcAft>
      <a:defRPr sz="1200" kern="1200">
        <a:solidFill>
          <a:schemeClr val="tx1"/>
        </a:solidFill>
        <a:latin typeface="+mn-lt"/>
        <a:ea typeface="MS PGothic" pitchFamily="34" charset="-128"/>
        <a:cs typeface="ＭＳ Ｐゴシック"/>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bwMode="auto">
          <a:noFill/>
          <a:ln>
            <a:solidFill>
              <a:srgbClr val="000000"/>
            </a:solidFill>
            <a:miter lim="800000"/>
            <a:headEnd/>
            <a:tailEnd/>
          </a:ln>
        </p:spPr>
      </p:sp>
      <p:sp>
        <p:nvSpPr>
          <p:cNvPr id="75779" name="Notes Placeholder 2"/>
          <p:cNvSpPr>
            <a:spLocks noGrp="1"/>
          </p:cNvSpPr>
          <p:nvPr>
            <p:ph type="body" idx="1"/>
          </p:nvPr>
        </p:nvSpPr>
        <p:spPr bwMode="auto">
          <a:noFill/>
        </p:spPr>
        <p:txBody>
          <a:bodyPr/>
          <a:lstStyle/>
          <a:p>
            <a:r>
              <a:rPr lang="en-US" smtClean="0"/>
              <a:t>Introduce the book and the background for writing it.</a:t>
            </a:r>
          </a:p>
          <a:p>
            <a:r>
              <a:rPr lang="en-US" smtClean="0"/>
              <a:t> </a:t>
            </a:r>
          </a:p>
          <a:p>
            <a:r>
              <a:rPr lang="en-US" smtClean="0"/>
              <a:t>“We wrote this book with two main purposes in mind: (a) to summarize and synthesize research on the selection and presentation of data pertinent to public health, and (b) to provide practical suggestions, based on this research summary and synthesis, on how scientists and other public health practitioners can better communicate data to the public, policy makers, and the press in typical real-world situations.”</a:t>
            </a:r>
          </a:p>
          <a:p>
            <a:r>
              <a:rPr lang="en-US" smtClean="0"/>
              <a:t> </a:t>
            </a:r>
          </a:p>
          <a:p>
            <a:endParaRPr lang="en-US" smtClean="0"/>
          </a:p>
          <a:p>
            <a:pPr eaLnBrk="1" hangingPunct="1">
              <a:spcBef>
                <a:spcPct val="0"/>
              </a:spcBef>
            </a:pPr>
            <a:endParaRPr lang="en-US" smtClean="0"/>
          </a:p>
        </p:txBody>
      </p:sp>
      <p:sp>
        <p:nvSpPr>
          <p:cNvPr id="75780" name="Slide Number Placeholder 3"/>
          <p:cNvSpPr>
            <a:spLocks noGrp="1"/>
          </p:cNvSpPr>
          <p:nvPr>
            <p:ph type="sldNum" sz="quarter" idx="5"/>
          </p:nvPr>
        </p:nvSpPr>
        <p:spPr bwMode="auto">
          <a:noFill/>
          <a:ln>
            <a:miter lim="800000"/>
            <a:headEnd/>
            <a:tailEnd/>
          </a:ln>
        </p:spPr>
        <p:txBody>
          <a:bodyPr/>
          <a:lstStyle/>
          <a:p>
            <a:fld id="{6CF90999-A46C-4575-810B-87920F876097}" type="slidenum">
              <a:rPr lang="en-US" smtClean="0">
                <a:latin typeface="Times"/>
                <a:ea typeface="MS PGothic" pitchFamily="34" charset="-128"/>
              </a:rPr>
              <a:pPr/>
              <a:t>1</a:t>
            </a:fld>
            <a:endParaRPr lang="en-US" smtClean="0">
              <a:latin typeface="Times"/>
              <a:ea typeface="MS PGothic" pitchFamily="34"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bwMode="auto">
          <a:noFill/>
          <a:ln>
            <a:solidFill>
              <a:srgbClr val="000000"/>
            </a:solidFill>
            <a:miter lim="800000"/>
            <a:headEnd/>
            <a:tailEnd/>
          </a:ln>
        </p:spPr>
      </p:sp>
      <p:sp>
        <p:nvSpPr>
          <p:cNvPr id="84995" name="Notes Placeholder 2"/>
          <p:cNvSpPr>
            <a:spLocks noGrp="1"/>
          </p:cNvSpPr>
          <p:nvPr>
            <p:ph type="body" idx="1"/>
          </p:nvPr>
        </p:nvSpPr>
        <p:spPr bwMode="auto">
          <a:noFill/>
        </p:spPr>
        <p:txBody>
          <a:bodyPr/>
          <a:lstStyle/>
          <a:p>
            <a:endParaRPr lang="en-US" smtClean="0"/>
          </a:p>
        </p:txBody>
      </p:sp>
      <p:sp>
        <p:nvSpPr>
          <p:cNvPr id="84996" name="Slide Number Placeholder 3"/>
          <p:cNvSpPr>
            <a:spLocks noGrp="1"/>
          </p:cNvSpPr>
          <p:nvPr>
            <p:ph type="sldNum" sz="quarter" idx="5"/>
          </p:nvPr>
        </p:nvSpPr>
        <p:spPr bwMode="auto">
          <a:noFill/>
          <a:ln>
            <a:miter lim="800000"/>
            <a:headEnd/>
            <a:tailEnd/>
          </a:ln>
        </p:spPr>
        <p:txBody>
          <a:bodyPr/>
          <a:lstStyle/>
          <a:p>
            <a:fld id="{A6C607BD-909A-4CB9-9D1E-43055E58847D}" type="slidenum">
              <a:rPr lang="en-US" smtClean="0">
                <a:latin typeface="Times"/>
                <a:ea typeface="MS PGothic" pitchFamily="34" charset="-128"/>
              </a:rPr>
              <a:pPr/>
              <a:t>13</a:t>
            </a:fld>
            <a:endParaRPr lang="en-US" smtClean="0">
              <a:latin typeface="Times"/>
              <a:ea typeface="MS PGothic" pitchFamily="34" charset="-128"/>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noTextEdit="1"/>
          </p:cNvSpPr>
          <p:nvPr>
            <p:ph type="sldImg"/>
          </p:nvPr>
        </p:nvSpPr>
        <p:spPr bwMode="auto">
          <a:noFill/>
          <a:ln>
            <a:solidFill>
              <a:srgbClr val="000000"/>
            </a:solidFill>
            <a:miter lim="800000"/>
            <a:headEnd/>
            <a:tailEnd/>
          </a:ln>
        </p:spPr>
      </p:sp>
      <p:sp>
        <p:nvSpPr>
          <p:cNvPr id="86019" name="Notes Placeholder 2"/>
          <p:cNvSpPr>
            <a:spLocks noGrp="1"/>
          </p:cNvSpPr>
          <p:nvPr>
            <p:ph type="body" idx="1"/>
          </p:nvPr>
        </p:nvSpPr>
        <p:spPr bwMode="auto">
          <a:noFill/>
        </p:spPr>
        <p:txBody>
          <a:bodyPr/>
          <a:lstStyle/>
          <a:p>
            <a:endParaRPr lang="en-US" smtClean="0"/>
          </a:p>
        </p:txBody>
      </p:sp>
      <p:sp>
        <p:nvSpPr>
          <p:cNvPr id="86020" name="Slide Number Placeholder 3"/>
          <p:cNvSpPr>
            <a:spLocks noGrp="1"/>
          </p:cNvSpPr>
          <p:nvPr>
            <p:ph type="sldNum" sz="quarter" idx="5"/>
          </p:nvPr>
        </p:nvSpPr>
        <p:spPr bwMode="auto">
          <a:noFill/>
          <a:ln>
            <a:miter lim="800000"/>
            <a:headEnd/>
            <a:tailEnd/>
          </a:ln>
        </p:spPr>
        <p:txBody>
          <a:bodyPr/>
          <a:lstStyle/>
          <a:p>
            <a:fld id="{E5B60098-77FD-4DFC-997C-434D7429D4E4}" type="slidenum">
              <a:rPr lang="en-US" smtClean="0">
                <a:latin typeface="Times"/>
                <a:ea typeface="MS PGothic" pitchFamily="34" charset="-128"/>
              </a:rPr>
              <a:pPr/>
              <a:t>14</a:t>
            </a:fld>
            <a:endParaRPr lang="en-US" smtClean="0">
              <a:latin typeface="Times"/>
              <a:ea typeface="MS PGothic" pitchFamily="34" charset="-128"/>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Slide Image Placeholder 1"/>
          <p:cNvSpPr>
            <a:spLocks noGrp="1" noRot="1" noChangeAspect="1" noTextEdit="1"/>
          </p:cNvSpPr>
          <p:nvPr>
            <p:ph type="sldImg"/>
          </p:nvPr>
        </p:nvSpPr>
        <p:spPr bwMode="auto">
          <a:noFill/>
          <a:ln>
            <a:solidFill>
              <a:srgbClr val="000000"/>
            </a:solidFill>
            <a:miter lim="800000"/>
            <a:headEnd/>
            <a:tailEnd/>
          </a:ln>
        </p:spPr>
      </p:sp>
      <p:sp>
        <p:nvSpPr>
          <p:cNvPr id="87043" name="Notes Placeholder 2"/>
          <p:cNvSpPr>
            <a:spLocks noGrp="1"/>
          </p:cNvSpPr>
          <p:nvPr>
            <p:ph type="body" idx="1"/>
          </p:nvPr>
        </p:nvSpPr>
        <p:spPr bwMode="auto">
          <a:noFill/>
        </p:spPr>
        <p:txBody>
          <a:bodyPr/>
          <a:lstStyle/>
          <a:p>
            <a:endParaRPr lang="en-US" smtClean="0"/>
          </a:p>
        </p:txBody>
      </p:sp>
      <p:sp>
        <p:nvSpPr>
          <p:cNvPr id="87044" name="Slide Number Placeholder 3"/>
          <p:cNvSpPr>
            <a:spLocks noGrp="1"/>
          </p:cNvSpPr>
          <p:nvPr>
            <p:ph type="sldNum" sz="quarter" idx="5"/>
          </p:nvPr>
        </p:nvSpPr>
        <p:spPr bwMode="auto">
          <a:noFill/>
          <a:ln>
            <a:miter lim="800000"/>
            <a:headEnd/>
            <a:tailEnd/>
          </a:ln>
        </p:spPr>
        <p:txBody>
          <a:bodyPr/>
          <a:lstStyle/>
          <a:p>
            <a:fld id="{910A8216-2A09-471B-BF84-BCFD14638E9D}" type="slidenum">
              <a:rPr lang="en-US" smtClean="0">
                <a:latin typeface="Times"/>
                <a:ea typeface="MS PGothic" pitchFamily="34" charset="-128"/>
              </a:rPr>
              <a:pPr/>
              <a:t>15</a:t>
            </a:fld>
            <a:endParaRPr lang="en-US" smtClean="0">
              <a:latin typeface="Times"/>
              <a:ea typeface="MS PGothic" pitchFamily="34" charset="-128"/>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noTextEdit="1"/>
          </p:cNvSpPr>
          <p:nvPr>
            <p:ph type="sldImg"/>
          </p:nvPr>
        </p:nvSpPr>
        <p:spPr bwMode="auto">
          <a:noFill/>
          <a:ln>
            <a:solidFill>
              <a:srgbClr val="000000"/>
            </a:solidFill>
            <a:miter lim="800000"/>
            <a:headEnd/>
            <a:tailEnd/>
          </a:ln>
        </p:spPr>
      </p:sp>
      <p:sp>
        <p:nvSpPr>
          <p:cNvPr id="88067" name="Notes Placeholder 2"/>
          <p:cNvSpPr>
            <a:spLocks noGrp="1"/>
          </p:cNvSpPr>
          <p:nvPr>
            <p:ph type="body" idx="1"/>
          </p:nvPr>
        </p:nvSpPr>
        <p:spPr bwMode="auto">
          <a:noFill/>
        </p:spPr>
        <p:txBody>
          <a:bodyPr/>
          <a:lstStyle/>
          <a:p>
            <a:r>
              <a:rPr lang="en-US" smtClean="0"/>
              <a:t>There are certain situations and audiences for which presenting data is not recommended, such as when the purpose for communication is instruction. But data have been shown to be influential in many instances with lay audiences (p  61)</a:t>
            </a:r>
          </a:p>
          <a:p>
            <a:r>
              <a:rPr lang="en-US" sz="800" smtClean="0"/>
              <a:t> </a:t>
            </a:r>
            <a:endParaRPr lang="en-US" sz="2000" smtClean="0"/>
          </a:p>
          <a:p>
            <a:r>
              <a:rPr lang="en-US" sz="600" smtClean="0"/>
              <a:t> </a:t>
            </a:r>
            <a:r>
              <a:rPr lang="en-US" smtClean="0"/>
              <a:t>There is consistent research from the persuasion and related literatures showing that sources who use evidence, including statistical evidence, to support their claims are rated by audiences as having higher credibility. </a:t>
            </a:r>
          </a:p>
          <a:p>
            <a:r>
              <a:rPr lang="en-US" sz="800" smtClean="0"/>
              <a:t> </a:t>
            </a:r>
            <a:endParaRPr lang="en-US" sz="2000" smtClean="0"/>
          </a:p>
          <a:p>
            <a:r>
              <a:rPr lang="en-US" smtClean="0"/>
              <a:t>Lay audiences expect health experts to describe what is going on, what it means, and what needs to b done about it (e.g. personal actions by members of the public, funding decisions)      (p 99)</a:t>
            </a:r>
          </a:p>
          <a:p>
            <a:endParaRPr lang="en-US" smtClean="0"/>
          </a:p>
          <a:p>
            <a:r>
              <a:rPr lang="en-US" smtClean="0"/>
              <a:t>It is not as easy as simply “showing audiences data, and hoping that the numbers will speak for themselves.”</a:t>
            </a:r>
          </a:p>
          <a:p>
            <a:pPr lvl="1"/>
            <a:r>
              <a:rPr lang="en-US" smtClean="0"/>
              <a:t>The main reason to communicate data is because audiences want to know the reasons why individuals or policy makers should believe or do what scientists recommend.</a:t>
            </a:r>
          </a:p>
          <a:p>
            <a:endParaRPr lang="en-US" smtClean="0"/>
          </a:p>
          <a:p>
            <a:pPr eaLnBrk="1" hangingPunct="1">
              <a:spcBef>
                <a:spcPct val="0"/>
              </a:spcBef>
            </a:pPr>
            <a:endParaRPr lang="en-US" smtClean="0"/>
          </a:p>
        </p:txBody>
      </p:sp>
      <p:sp>
        <p:nvSpPr>
          <p:cNvPr id="88068" name="Slide Number Placeholder 3"/>
          <p:cNvSpPr>
            <a:spLocks noGrp="1"/>
          </p:cNvSpPr>
          <p:nvPr>
            <p:ph type="sldNum" sz="quarter" idx="5"/>
          </p:nvPr>
        </p:nvSpPr>
        <p:spPr bwMode="auto">
          <a:noFill/>
          <a:ln>
            <a:miter lim="800000"/>
            <a:headEnd/>
            <a:tailEnd/>
          </a:ln>
        </p:spPr>
        <p:txBody>
          <a:bodyPr/>
          <a:lstStyle/>
          <a:p>
            <a:fld id="{EE3075BE-3A27-468C-BEB9-24AFBF18F715}" type="slidenum">
              <a:rPr lang="en-US" smtClean="0">
                <a:latin typeface="Times"/>
                <a:ea typeface="MS PGothic" pitchFamily="34" charset="-128"/>
              </a:rPr>
              <a:pPr/>
              <a:t>16</a:t>
            </a:fld>
            <a:endParaRPr lang="en-US" smtClean="0">
              <a:latin typeface="Times"/>
              <a:ea typeface="MS PGothic" pitchFamily="34" charset="-128"/>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Slide Image Placeholder 1"/>
          <p:cNvSpPr>
            <a:spLocks noGrp="1" noRot="1" noChangeAspect="1" noTextEdit="1"/>
          </p:cNvSpPr>
          <p:nvPr>
            <p:ph type="sldImg"/>
          </p:nvPr>
        </p:nvSpPr>
        <p:spPr bwMode="auto">
          <a:noFill/>
          <a:ln>
            <a:solidFill>
              <a:srgbClr val="000000"/>
            </a:solidFill>
            <a:miter lim="800000"/>
            <a:headEnd/>
            <a:tailEnd/>
          </a:ln>
        </p:spPr>
      </p:sp>
      <p:sp>
        <p:nvSpPr>
          <p:cNvPr id="89091" name="Notes Placeholder 2"/>
          <p:cNvSpPr>
            <a:spLocks noGrp="1"/>
          </p:cNvSpPr>
          <p:nvPr>
            <p:ph type="body" idx="1"/>
          </p:nvPr>
        </p:nvSpPr>
        <p:spPr bwMode="auto">
          <a:noFill/>
        </p:spPr>
        <p:txBody>
          <a:bodyPr/>
          <a:lstStyle/>
          <a:p>
            <a:endParaRPr lang="en-US" smtClean="0"/>
          </a:p>
        </p:txBody>
      </p:sp>
      <p:sp>
        <p:nvSpPr>
          <p:cNvPr id="89092" name="Slide Number Placeholder 3"/>
          <p:cNvSpPr>
            <a:spLocks noGrp="1"/>
          </p:cNvSpPr>
          <p:nvPr>
            <p:ph type="sldNum" sz="quarter" idx="5"/>
          </p:nvPr>
        </p:nvSpPr>
        <p:spPr bwMode="auto">
          <a:noFill/>
          <a:ln>
            <a:miter lim="800000"/>
            <a:headEnd/>
            <a:tailEnd/>
          </a:ln>
        </p:spPr>
        <p:txBody>
          <a:bodyPr/>
          <a:lstStyle/>
          <a:p>
            <a:fld id="{2F94E09B-CE66-4779-B0BC-B9B96D4C386C}" type="slidenum">
              <a:rPr lang="en-US" smtClean="0">
                <a:latin typeface="Times"/>
                <a:ea typeface="MS PGothic" pitchFamily="34" charset="-128"/>
              </a:rPr>
              <a:pPr/>
              <a:t>17</a:t>
            </a:fld>
            <a:endParaRPr lang="en-US" smtClean="0">
              <a:latin typeface="Times"/>
              <a:ea typeface="MS PGothic" pitchFamily="34" charset="-128"/>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p:cNvSpPr>
            <a:spLocks noGrp="1" noRot="1" noChangeAspect="1" noTextEdit="1"/>
          </p:cNvSpPr>
          <p:nvPr>
            <p:ph type="sldImg"/>
          </p:nvPr>
        </p:nvSpPr>
        <p:spPr bwMode="auto">
          <a:noFill/>
          <a:ln>
            <a:solidFill>
              <a:srgbClr val="000000"/>
            </a:solidFill>
            <a:miter lim="800000"/>
            <a:headEnd/>
            <a:tailEnd/>
          </a:ln>
        </p:spPr>
      </p:sp>
      <p:sp>
        <p:nvSpPr>
          <p:cNvPr id="90115" name="Notes Placeholder 2"/>
          <p:cNvSpPr>
            <a:spLocks noGrp="1"/>
          </p:cNvSpPr>
          <p:nvPr>
            <p:ph type="body" idx="1"/>
          </p:nvPr>
        </p:nvSpPr>
        <p:spPr bwMode="auto">
          <a:noFill/>
        </p:spPr>
        <p:txBody>
          <a:bodyPr/>
          <a:lstStyle/>
          <a:p>
            <a:r>
              <a:rPr lang="en-US" smtClean="0"/>
              <a:t>Gloom examples in context of raising awareness:</a:t>
            </a:r>
          </a:p>
          <a:p>
            <a:pPr lvl="1"/>
            <a:r>
              <a:rPr lang="en-US" smtClean="0"/>
              <a:t>1 in 8 women in US will develop breast cancer in their lifetime</a:t>
            </a:r>
          </a:p>
          <a:p>
            <a:pPr lvl="1"/>
            <a:r>
              <a:rPr lang="en-US" smtClean="0"/>
              <a:t>3,000 kids a day start smoking in the US</a:t>
            </a:r>
          </a:p>
          <a:p>
            <a:pPr lvl="1"/>
            <a:r>
              <a:rPr lang="en-US" smtClean="0"/>
              <a:t>2,000 sick children each month in area X are turned away from health clinics because of lack of medical staff</a:t>
            </a:r>
          </a:p>
          <a:p>
            <a:r>
              <a:rPr lang="en-US" smtClean="0"/>
              <a:t> </a:t>
            </a:r>
          </a:p>
          <a:p>
            <a:r>
              <a:rPr lang="en-US" smtClean="0"/>
              <a:t>Control and Hope examples in context of prediction:</a:t>
            </a:r>
          </a:p>
          <a:p>
            <a:pPr lvl="1"/>
            <a:r>
              <a:rPr lang="en-US" smtClean="0"/>
              <a:t>“1000 more people each year in Health District C would receive dental care because of this program.”</a:t>
            </a:r>
          </a:p>
          <a:p>
            <a:pPr lvl="1"/>
            <a:r>
              <a:rPr lang="en-US" smtClean="0"/>
              <a:t>“We believe there would be a 50% reduction in the number of bicycle-related head injuries if a mandatory bicycle helmet law is enacted.” </a:t>
            </a:r>
          </a:p>
          <a:p>
            <a:pPr lvl="1"/>
            <a:r>
              <a:rPr lang="en-US" smtClean="0"/>
              <a:t>“2000 lives a year would be saved in this state if funding is provided for a health education campaign to increase immunization among infants.” </a:t>
            </a:r>
          </a:p>
          <a:p>
            <a:r>
              <a:rPr lang="en-US" smtClean="0"/>
              <a:t> </a:t>
            </a:r>
          </a:p>
          <a:p>
            <a:r>
              <a:rPr lang="en-US" smtClean="0"/>
              <a:t>Success example:</a:t>
            </a:r>
          </a:p>
          <a:p>
            <a:pPr lvl="1"/>
            <a:r>
              <a:rPr lang="en-US" smtClean="0"/>
              <a:t>“The X program resulted in a doubling of the number of women screened”</a:t>
            </a:r>
          </a:p>
          <a:p>
            <a:endParaRPr lang="en-US" smtClean="0"/>
          </a:p>
          <a:p>
            <a:endParaRPr lang="en-US" smtClean="0"/>
          </a:p>
        </p:txBody>
      </p:sp>
      <p:sp>
        <p:nvSpPr>
          <p:cNvPr id="90116" name="Slide Number Placeholder 3"/>
          <p:cNvSpPr>
            <a:spLocks noGrp="1"/>
          </p:cNvSpPr>
          <p:nvPr>
            <p:ph type="sldNum" sz="quarter" idx="5"/>
          </p:nvPr>
        </p:nvSpPr>
        <p:spPr bwMode="auto">
          <a:noFill/>
          <a:ln>
            <a:miter lim="800000"/>
            <a:headEnd/>
            <a:tailEnd/>
          </a:ln>
        </p:spPr>
        <p:txBody>
          <a:bodyPr/>
          <a:lstStyle/>
          <a:p>
            <a:fld id="{C905DE4D-AF67-4231-AC50-21124F38DE9B}" type="slidenum">
              <a:rPr lang="en-US" smtClean="0">
                <a:latin typeface="Times"/>
                <a:ea typeface="MS PGothic" pitchFamily="34" charset="-128"/>
              </a:rPr>
              <a:pPr/>
              <a:t>19</a:t>
            </a:fld>
            <a:endParaRPr lang="en-US" smtClean="0">
              <a:latin typeface="Times"/>
              <a:ea typeface="MS PGothic" pitchFamily="34" charset="-128"/>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Slide Image Placeholder 1"/>
          <p:cNvSpPr>
            <a:spLocks noGrp="1" noRot="1" noChangeAspect="1" noTextEdit="1"/>
          </p:cNvSpPr>
          <p:nvPr>
            <p:ph type="sldImg"/>
          </p:nvPr>
        </p:nvSpPr>
        <p:spPr bwMode="auto">
          <a:noFill/>
          <a:ln>
            <a:solidFill>
              <a:srgbClr val="000000"/>
            </a:solidFill>
            <a:miter lim="800000"/>
            <a:headEnd/>
            <a:tailEnd/>
          </a:ln>
        </p:spPr>
      </p:sp>
      <p:sp>
        <p:nvSpPr>
          <p:cNvPr id="91139" name="Notes Placeholder 2"/>
          <p:cNvSpPr>
            <a:spLocks noGrp="1"/>
          </p:cNvSpPr>
          <p:nvPr>
            <p:ph type="body" idx="1"/>
          </p:nvPr>
        </p:nvSpPr>
        <p:spPr bwMode="auto">
          <a:noFill/>
        </p:spPr>
        <p:txBody>
          <a:bodyPr/>
          <a:lstStyle/>
          <a:p>
            <a:r>
              <a:rPr lang="en-US" smtClean="0"/>
              <a:t>In 2005, the NCI invited survey methodologist Don Dillman to speak at a conference on methodological issues in communication science.  He emphasized that effective communication between scientists and the public, whether in collecting data through surveys or communicating data back to audiences, must strike an appropriate balance in the use of words, numbers, and symbols.</a:t>
            </a:r>
          </a:p>
        </p:txBody>
      </p:sp>
      <p:sp>
        <p:nvSpPr>
          <p:cNvPr id="91140" name="Slide Number Placeholder 3"/>
          <p:cNvSpPr>
            <a:spLocks noGrp="1"/>
          </p:cNvSpPr>
          <p:nvPr>
            <p:ph type="sldNum" sz="quarter" idx="5"/>
          </p:nvPr>
        </p:nvSpPr>
        <p:spPr bwMode="auto">
          <a:noFill/>
          <a:ln>
            <a:miter lim="800000"/>
            <a:headEnd/>
            <a:tailEnd/>
          </a:ln>
        </p:spPr>
        <p:txBody>
          <a:bodyPr/>
          <a:lstStyle/>
          <a:p>
            <a:fld id="{8A66B522-B56A-42E6-AA8B-632DB6C08755}" type="slidenum">
              <a:rPr lang="en-US" smtClean="0">
                <a:latin typeface="Times"/>
                <a:ea typeface="MS PGothic" pitchFamily="34" charset="-128"/>
              </a:rPr>
              <a:pPr/>
              <a:t>22</a:t>
            </a:fld>
            <a:endParaRPr lang="en-US" smtClean="0">
              <a:latin typeface="Times"/>
              <a:ea typeface="MS PGothic" pitchFamily="34" charset="-128"/>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noFill/>
        </p:spPr>
        <p:txBody>
          <a:bodyPr/>
          <a:lstStyle/>
          <a:p>
            <a:r>
              <a:rPr lang="en-US" smtClean="0"/>
              <a:t>Effective communicators weave words, numbers, and symbols together to create cohesive messages</a:t>
            </a:r>
          </a:p>
          <a:p>
            <a:r>
              <a:rPr lang="en-US" smtClean="0"/>
              <a:t>Words:</a:t>
            </a:r>
          </a:p>
          <a:p>
            <a:pPr lvl="1"/>
            <a:r>
              <a:rPr lang="en-US" smtClean="0"/>
              <a:t>Words can be used to help communicate a storyline </a:t>
            </a:r>
            <a:r>
              <a:rPr lang="en-US" b="1" i="1" smtClean="0"/>
              <a:t>about</a:t>
            </a:r>
            <a:r>
              <a:rPr lang="en-US" smtClean="0"/>
              <a:t> the numbers</a:t>
            </a:r>
          </a:p>
          <a:p>
            <a:pPr lvl="2"/>
            <a:r>
              <a:rPr lang="en-US" smtClean="0"/>
              <a:t>Can add context and meaning to statistics</a:t>
            </a:r>
          </a:p>
          <a:p>
            <a:pPr lvl="2"/>
            <a:r>
              <a:rPr lang="en-US" smtClean="0"/>
              <a:t>Ex: amount of alcohol consumed on a college campus in one year is the same as the volume of an Olympic sized swimming pool</a:t>
            </a:r>
          </a:p>
          <a:p>
            <a:pPr lvl="1"/>
            <a:r>
              <a:rPr lang="en-US" smtClean="0"/>
              <a:t>Words can be used to help communicate a storyline </a:t>
            </a:r>
            <a:r>
              <a:rPr lang="en-US" b="1" i="1" smtClean="0"/>
              <a:t>instead</a:t>
            </a:r>
            <a:r>
              <a:rPr lang="en-US" smtClean="0"/>
              <a:t> of numbers</a:t>
            </a:r>
          </a:p>
          <a:p>
            <a:pPr lvl="2"/>
            <a:r>
              <a:rPr lang="en-US" smtClean="0"/>
              <a:t>To be used when the presentation of actual data is not advisable (e.g. working with audiences who have low quantitative literacy, persons with narrative orientation who prefer not to be presented with data, or under instruction/authoritarian settings</a:t>
            </a:r>
          </a:p>
          <a:p>
            <a:r>
              <a:rPr lang="en-US" smtClean="0"/>
              <a:t>Verbal Qualifiers</a:t>
            </a:r>
          </a:p>
          <a:p>
            <a:pPr lvl="1"/>
            <a:r>
              <a:rPr lang="en-US" smtClean="0"/>
              <a:t>Use words to describe the relationship between numbers (e.g. much higher, minimal risk, most of the time)</a:t>
            </a:r>
          </a:p>
          <a:p>
            <a:pPr lvl="1"/>
            <a:r>
              <a:rPr lang="en-US" smtClean="0"/>
              <a:t>They are less cognitively demanding than numbers and they fit in with peoples tendencies to process data for the overall gist of the argument</a:t>
            </a:r>
          </a:p>
          <a:p>
            <a:pPr lvl="1"/>
            <a:r>
              <a:rPr lang="en-US" smtClean="0"/>
              <a:t>But substitution for actual numeric values can create situations: e.g. low or minimal risk may be interpreted as no risk</a:t>
            </a:r>
          </a:p>
          <a:p>
            <a:endParaRPr lang="en-US" smtClean="0"/>
          </a:p>
        </p:txBody>
      </p:sp>
      <p:sp>
        <p:nvSpPr>
          <p:cNvPr id="92164" name="Slide Number Placeholder 3"/>
          <p:cNvSpPr>
            <a:spLocks noGrp="1"/>
          </p:cNvSpPr>
          <p:nvPr>
            <p:ph type="sldNum" sz="quarter" idx="5"/>
          </p:nvPr>
        </p:nvSpPr>
        <p:spPr bwMode="auto">
          <a:noFill/>
          <a:ln>
            <a:miter lim="800000"/>
            <a:headEnd/>
            <a:tailEnd/>
          </a:ln>
        </p:spPr>
        <p:txBody>
          <a:bodyPr/>
          <a:lstStyle/>
          <a:p>
            <a:fld id="{BE71ADFC-4FE0-4D60-B22D-D3D181D1AD7A}" type="slidenum">
              <a:rPr lang="en-US" smtClean="0">
                <a:latin typeface="Times"/>
                <a:ea typeface="MS PGothic" pitchFamily="34" charset="-128"/>
              </a:rPr>
              <a:pPr/>
              <a:t>23</a:t>
            </a:fld>
            <a:endParaRPr lang="en-US" smtClean="0">
              <a:latin typeface="Times"/>
              <a:ea typeface="MS PGothic" pitchFamily="34" charset="-128"/>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noFill/>
          <a:ln>
            <a:solidFill>
              <a:srgbClr val="000000"/>
            </a:solidFill>
            <a:miter lim="800000"/>
            <a:headEnd/>
            <a:tailEnd/>
          </a:ln>
        </p:spPr>
      </p:sp>
      <p:sp>
        <p:nvSpPr>
          <p:cNvPr id="120835" name="Notes Placeholder 2"/>
          <p:cNvSpPr>
            <a:spLocks noGrp="1"/>
          </p:cNvSpPr>
          <p:nvPr>
            <p:ph type="body" idx="1"/>
          </p:nvPr>
        </p:nvSpPr>
        <p:spPr bwMode="auto"/>
        <p:txBody>
          <a:bodyPr>
            <a:normAutofit fontScale="92500" lnSpcReduction="10000"/>
          </a:bodyPr>
          <a:lstStyle/>
          <a:p>
            <a:pPr>
              <a:defRPr/>
            </a:pPr>
            <a:r>
              <a:rPr lang="en-US" dirty="0" smtClean="0">
                <a:ea typeface="ＭＳ Ｐゴシック" pitchFamily="-107" charset="-128"/>
              </a:rPr>
              <a:t>Metaphors</a:t>
            </a:r>
          </a:p>
          <a:p>
            <a:pPr lvl="1">
              <a:defRPr/>
            </a:pPr>
            <a:r>
              <a:rPr lang="en-US" dirty="0" smtClean="0">
                <a:ea typeface="ＭＳ Ｐゴシック" pitchFamily="-107" charset="-128"/>
              </a:rPr>
              <a:t>Makes it possible to understand concept A by bringing in the meaning and feelings associated with concept B</a:t>
            </a:r>
          </a:p>
          <a:p>
            <a:pPr lvl="1">
              <a:defRPr/>
            </a:pPr>
            <a:endParaRPr lang="en-US" dirty="0" smtClean="0">
              <a:ea typeface="ＭＳ Ｐゴシック" pitchFamily="-107" charset="-128"/>
            </a:endParaRPr>
          </a:p>
          <a:p>
            <a:pPr lvl="1">
              <a:defRPr/>
            </a:pPr>
            <a:r>
              <a:rPr lang="en-US" dirty="0" smtClean="0">
                <a:ea typeface="ＭＳ Ｐゴシック" pitchFamily="-107" charset="-128"/>
              </a:rPr>
              <a:t>Especially useful in helping public health communicators establish a personalized connection with an audience</a:t>
            </a:r>
          </a:p>
          <a:p>
            <a:pPr lvl="1">
              <a:defRPr/>
            </a:pPr>
            <a:r>
              <a:rPr lang="en-US" dirty="0" smtClean="0">
                <a:ea typeface="ＭＳ Ｐゴシック" pitchFamily="-107" charset="-128"/>
              </a:rPr>
              <a:t>Most likely to be effective if:</a:t>
            </a:r>
          </a:p>
          <a:p>
            <a:pPr lvl="2">
              <a:defRPr/>
            </a:pPr>
            <a:r>
              <a:rPr lang="en-US" dirty="0" smtClean="0">
                <a:ea typeface="ＭＳ Ｐゴシック" pitchFamily="-107" charset="-128"/>
              </a:rPr>
              <a:t>The audience has some familiarity with the comparison item</a:t>
            </a:r>
          </a:p>
          <a:p>
            <a:pPr lvl="2">
              <a:defRPr/>
            </a:pPr>
            <a:r>
              <a:rPr lang="en-US" dirty="0" smtClean="0">
                <a:ea typeface="ＭＳ Ｐゴシック" pitchFamily="-107" charset="-128"/>
              </a:rPr>
              <a:t>The comparison item has a higher level of novelty</a:t>
            </a:r>
          </a:p>
          <a:p>
            <a:pPr lvl="2">
              <a:defRPr/>
            </a:pPr>
            <a:r>
              <a:rPr lang="en-US" dirty="0" smtClean="0">
                <a:ea typeface="ＭＳ Ｐゴシック" pitchFamily="-107" charset="-128"/>
              </a:rPr>
              <a:t>They are used early in a message</a:t>
            </a:r>
          </a:p>
          <a:p>
            <a:pPr lvl="2">
              <a:defRPr/>
            </a:pPr>
            <a:r>
              <a:rPr lang="en-US" dirty="0" smtClean="0">
                <a:ea typeface="ＭＳ Ｐゴシック" pitchFamily="-107" charset="-128"/>
              </a:rPr>
              <a:t>If they are presented in an audio format</a:t>
            </a:r>
          </a:p>
          <a:p>
            <a:pPr>
              <a:defRPr/>
            </a:pPr>
            <a:r>
              <a:rPr lang="en-US" dirty="0" smtClean="0">
                <a:ea typeface="ＭＳ Ｐゴシック" pitchFamily="-107" charset="-128"/>
              </a:rPr>
              <a:t>Narratives</a:t>
            </a:r>
          </a:p>
          <a:p>
            <a:pPr lvl="1">
              <a:defRPr/>
            </a:pPr>
            <a:r>
              <a:rPr lang="en-US" dirty="0" smtClean="0">
                <a:ea typeface="ＭＳ Ｐゴシック" pitchFamily="-107" charset="-128"/>
              </a:rPr>
              <a:t>Use of words, visual images or both to tell a story that is fictional or nonfictional</a:t>
            </a:r>
          </a:p>
          <a:p>
            <a:pPr lvl="1">
              <a:defRPr/>
            </a:pPr>
            <a:r>
              <a:rPr lang="en-US" dirty="0" smtClean="0">
                <a:ea typeface="ＭＳ Ｐゴシック" pitchFamily="-107" charset="-128"/>
              </a:rPr>
              <a:t>Compared to metaphors, narratives are generally longer</a:t>
            </a:r>
          </a:p>
          <a:p>
            <a:pPr lvl="1">
              <a:defRPr/>
            </a:pPr>
            <a:r>
              <a:rPr lang="en-US" dirty="0" smtClean="0">
                <a:ea typeface="ＭＳ Ｐゴシック" pitchFamily="-107" charset="-128"/>
              </a:rPr>
              <a:t>Practical reasons to use:</a:t>
            </a:r>
          </a:p>
          <a:p>
            <a:pPr lvl="2">
              <a:defRPr/>
            </a:pPr>
            <a:r>
              <a:rPr lang="en-US" dirty="0" smtClean="0">
                <a:ea typeface="ＭＳ Ｐゴシック" pitchFamily="-107" charset="-128"/>
              </a:rPr>
              <a:t>Some people have a narrative orientation and prefer to receive information in story format (know your audience).</a:t>
            </a:r>
          </a:p>
          <a:p>
            <a:pPr lvl="2">
              <a:defRPr/>
            </a:pPr>
            <a:r>
              <a:rPr lang="en-US" dirty="0" smtClean="0">
                <a:ea typeface="ＭＳ Ｐゴシック" pitchFamily="-107" charset="-128"/>
              </a:rPr>
              <a:t>Some people have difficulty understanding other data presentation formats.</a:t>
            </a:r>
          </a:p>
          <a:p>
            <a:pPr lvl="2">
              <a:defRPr/>
            </a:pPr>
            <a:r>
              <a:rPr lang="en-US" dirty="0" smtClean="0">
                <a:ea typeface="ＭＳ Ｐゴシック" pitchFamily="-107" charset="-128"/>
              </a:rPr>
              <a:t>They can increase understanding and persuasiveness in ways not possible through other data presentation formats.</a:t>
            </a:r>
          </a:p>
          <a:p>
            <a:pPr lvl="2">
              <a:defRPr/>
            </a:pPr>
            <a:r>
              <a:rPr lang="en-US" dirty="0" smtClean="0">
                <a:ea typeface="ＭＳ Ｐゴシック" pitchFamily="-107" charset="-128"/>
              </a:rPr>
              <a:t>They can evoke emotions.</a:t>
            </a:r>
            <a:endParaRPr lang="en-US" dirty="0" smtClean="0"/>
          </a:p>
        </p:txBody>
      </p:sp>
      <p:sp>
        <p:nvSpPr>
          <p:cNvPr id="93188" name="Slide Number Placeholder 3"/>
          <p:cNvSpPr>
            <a:spLocks noGrp="1"/>
          </p:cNvSpPr>
          <p:nvPr>
            <p:ph type="sldNum" sz="quarter" idx="5"/>
          </p:nvPr>
        </p:nvSpPr>
        <p:spPr bwMode="auto">
          <a:noFill/>
          <a:ln>
            <a:miter lim="800000"/>
            <a:headEnd/>
            <a:tailEnd/>
          </a:ln>
        </p:spPr>
        <p:txBody>
          <a:bodyPr/>
          <a:lstStyle/>
          <a:p>
            <a:fld id="{D58AA55A-26F2-41B9-8137-B7324AAC8CC3}" type="slidenum">
              <a:rPr lang="en-US" smtClean="0">
                <a:latin typeface="Times"/>
                <a:ea typeface="MS PGothic" pitchFamily="34" charset="-128"/>
              </a:rPr>
              <a:pPr/>
              <a:t>25</a:t>
            </a:fld>
            <a:endParaRPr lang="en-US" smtClean="0">
              <a:latin typeface="Times"/>
              <a:ea typeface="MS PGothic" pitchFamily="34" charset="-128"/>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a:lstStyle/>
          <a:p>
            <a:pPr>
              <a:defRPr/>
            </a:pPr>
            <a:endParaRPr lang="en-US" dirty="0" smtClean="0">
              <a:ea typeface="ＭＳ Ｐゴシック" pitchFamily="-107" charset="-128"/>
              <a:cs typeface="+mn-cs"/>
            </a:endParaRPr>
          </a:p>
          <a:p>
            <a:pPr>
              <a:defRPr/>
            </a:pPr>
            <a:endParaRPr lang="en-US" dirty="0">
              <a:ea typeface="ＭＳ Ｐゴシック" pitchFamily="-107" charset="-128"/>
            </a:endParaRPr>
          </a:p>
        </p:txBody>
      </p:sp>
      <p:sp>
        <p:nvSpPr>
          <p:cNvPr id="94212" name="Slide Number Placeholder 3"/>
          <p:cNvSpPr>
            <a:spLocks noGrp="1"/>
          </p:cNvSpPr>
          <p:nvPr>
            <p:ph type="sldNum" sz="quarter" idx="5"/>
          </p:nvPr>
        </p:nvSpPr>
        <p:spPr bwMode="auto">
          <a:noFill/>
          <a:ln>
            <a:miter lim="800000"/>
            <a:headEnd/>
            <a:tailEnd/>
          </a:ln>
        </p:spPr>
        <p:txBody>
          <a:bodyPr/>
          <a:lstStyle/>
          <a:p>
            <a:fld id="{ABC5794B-CB86-4C28-AD64-A91309CF9DF7}" type="slidenum">
              <a:rPr lang="en-US" smtClean="0">
                <a:latin typeface="Times"/>
                <a:ea typeface="MS PGothic" pitchFamily="34" charset="-128"/>
              </a:rPr>
              <a:pPr/>
              <a:t>26</a:t>
            </a:fld>
            <a:endParaRPr lang="en-US" smtClean="0">
              <a:latin typeface="Times"/>
              <a:ea typeface="MS PGothic" pitchFamily="34" charset="-128"/>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bwMode="auto">
          <a:noFill/>
          <a:ln>
            <a:solidFill>
              <a:srgbClr val="000000"/>
            </a:solidFill>
            <a:miter lim="800000"/>
            <a:headEnd/>
            <a:tailEnd/>
          </a:ln>
        </p:spPr>
      </p:sp>
      <p:sp>
        <p:nvSpPr>
          <p:cNvPr id="76803" name="Notes Placeholder 2"/>
          <p:cNvSpPr>
            <a:spLocks noGrp="1"/>
          </p:cNvSpPr>
          <p:nvPr>
            <p:ph type="body" idx="1"/>
          </p:nvPr>
        </p:nvSpPr>
        <p:spPr bwMode="auto">
          <a:noFill/>
        </p:spPr>
        <p:txBody>
          <a:bodyPr/>
          <a:lstStyle/>
          <a:p>
            <a:endParaRPr lang="en-US" smtClean="0"/>
          </a:p>
        </p:txBody>
      </p:sp>
      <p:sp>
        <p:nvSpPr>
          <p:cNvPr id="76804" name="Slide Number Placeholder 3"/>
          <p:cNvSpPr>
            <a:spLocks noGrp="1"/>
          </p:cNvSpPr>
          <p:nvPr>
            <p:ph type="sldNum" sz="quarter" idx="5"/>
          </p:nvPr>
        </p:nvSpPr>
        <p:spPr bwMode="auto">
          <a:noFill/>
          <a:ln>
            <a:miter lim="800000"/>
            <a:headEnd/>
            <a:tailEnd/>
          </a:ln>
        </p:spPr>
        <p:txBody>
          <a:bodyPr/>
          <a:lstStyle/>
          <a:p>
            <a:fld id="{A1117F76-4526-4C46-BF57-418E288A136F}" type="slidenum">
              <a:rPr lang="en-US" smtClean="0">
                <a:latin typeface="Times"/>
                <a:ea typeface="MS PGothic" pitchFamily="34" charset="-128"/>
              </a:rPr>
              <a:pPr/>
              <a:t>2</a:t>
            </a:fld>
            <a:endParaRPr lang="en-US" smtClean="0">
              <a:latin typeface="Times"/>
              <a:ea typeface="MS PGothic" pitchFamily="34" charset="-128"/>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bwMode="auto">
          <a:noFill/>
          <a:ln>
            <a:solidFill>
              <a:srgbClr val="000000"/>
            </a:solidFill>
            <a:miter lim="800000"/>
            <a:headEnd/>
            <a:tailEnd/>
          </a:ln>
        </p:spPr>
      </p:sp>
      <p:sp>
        <p:nvSpPr>
          <p:cNvPr id="95235" name="Notes Placeholder 2"/>
          <p:cNvSpPr>
            <a:spLocks noGrp="1"/>
          </p:cNvSpPr>
          <p:nvPr>
            <p:ph type="body" idx="1"/>
          </p:nvPr>
        </p:nvSpPr>
        <p:spPr bwMode="auto">
          <a:noFill/>
        </p:spPr>
        <p:txBody>
          <a:bodyPr/>
          <a:lstStyle/>
          <a:p>
            <a:endParaRPr lang="en-US" smtClean="0"/>
          </a:p>
        </p:txBody>
      </p:sp>
      <p:sp>
        <p:nvSpPr>
          <p:cNvPr id="95236" name="Slide Number Placeholder 3"/>
          <p:cNvSpPr>
            <a:spLocks noGrp="1"/>
          </p:cNvSpPr>
          <p:nvPr>
            <p:ph type="sldNum" sz="quarter" idx="5"/>
          </p:nvPr>
        </p:nvSpPr>
        <p:spPr bwMode="auto">
          <a:noFill/>
          <a:ln>
            <a:miter lim="800000"/>
            <a:headEnd/>
            <a:tailEnd/>
          </a:ln>
        </p:spPr>
        <p:txBody>
          <a:bodyPr/>
          <a:lstStyle/>
          <a:p>
            <a:fld id="{3C6413DF-DDBF-4CAB-A3B4-E019A308F568}" type="slidenum">
              <a:rPr lang="en-US" smtClean="0">
                <a:latin typeface="Times"/>
                <a:ea typeface="MS PGothic" pitchFamily="34" charset="-128"/>
              </a:rPr>
              <a:pPr/>
              <a:t>27</a:t>
            </a:fld>
            <a:endParaRPr lang="en-US" smtClean="0">
              <a:latin typeface="Times"/>
              <a:ea typeface="MS PGothic" pitchFamily="34" charset="-128"/>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Slide Image Placeholder 1"/>
          <p:cNvSpPr>
            <a:spLocks noGrp="1" noRot="1" noChangeAspect="1" noTextEdit="1"/>
          </p:cNvSpPr>
          <p:nvPr>
            <p:ph type="sldImg"/>
          </p:nvPr>
        </p:nvSpPr>
        <p:spPr bwMode="auto">
          <a:noFill/>
          <a:ln>
            <a:solidFill>
              <a:srgbClr val="000000"/>
            </a:solidFill>
            <a:miter lim="800000"/>
            <a:headEnd/>
            <a:tailEnd/>
          </a:ln>
        </p:spPr>
      </p:sp>
      <p:sp>
        <p:nvSpPr>
          <p:cNvPr id="96259" name="Notes Placeholder 2"/>
          <p:cNvSpPr>
            <a:spLocks noGrp="1"/>
          </p:cNvSpPr>
          <p:nvPr>
            <p:ph type="body" idx="1"/>
          </p:nvPr>
        </p:nvSpPr>
        <p:spPr bwMode="auto">
          <a:noFill/>
        </p:spPr>
        <p:txBody>
          <a:bodyPr/>
          <a:lstStyle/>
          <a:p>
            <a:r>
              <a:rPr lang="en-US" smtClean="0"/>
              <a:t>Visual presentations can help demonstrate magnitude, highlight changes, and make comparisons</a:t>
            </a:r>
          </a:p>
          <a:p>
            <a:r>
              <a:rPr lang="en-US" smtClean="0"/>
              <a:t>The goal of visual data presentation [for advocacy] is to highlight aspects that support the desired role and theme (e.g. to demonstrate cause and effect or support a gloom theme) p. 291.</a:t>
            </a:r>
          </a:p>
          <a:p>
            <a:r>
              <a:rPr lang="en-US" smtClean="0"/>
              <a:t>Pie charts, bar charts, line graphs, and maps are the four visual modalities likely to be most helpful with advocacy</a:t>
            </a:r>
          </a:p>
          <a:p>
            <a:endParaRPr lang="en-US" smtClean="0"/>
          </a:p>
          <a:p>
            <a:endParaRPr lang="en-US" smtClean="0"/>
          </a:p>
        </p:txBody>
      </p:sp>
      <p:sp>
        <p:nvSpPr>
          <p:cNvPr id="96260" name="Slide Number Placeholder 3"/>
          <p:cNvSpPr>
            <a:spLocks noGrp="1"/>
          </p:cNvSpPr>
          <p:nvPr>
            <p:ph type="sldNum" sz="quarter" idx="5"/>
          </p:nvPr>
        </p:nvSpPr>
        <p:spPr bwMode="auto">
          <a:noFill/>
          <a:ln>
            <a:miter lim="800000"/>
            <a:headEnd/>
            <a:tailEnd/>
          </a:ln>
        </p:spPr>
        <p:txBody>
          <a:bodyPr/>
          <a:lstStyle/>
          <a:p>
            <a:fld id="{160C7FEF-9275-4190-8F06-07E6C8F931ED}" type="slidenum">
              <a:rPr lang="en-US" smtClean="0">
                <a:latin typeface="Times"/>
                <a:ea typeface="MS PGothic" pitchFamily="34" charset="-128"/>
              </a:rPr>
              <a:pPr/>
              <a:t>28</a:t>
            </a:fld>
            <a:endParaRPr lang="en-US" smtClean="0">
              <a:latin typeface="Times"/>
              <a:ea typeface="MS PGothic" pitchFamily="34" charset="-128"/>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Slide Image Placeholder 1"/>
          <p:cNvSpPr>
            <a:spLocks noGrp="1" noRot="1" noChangeAspect="1" noTextEdit="1"/>
          </p:cNvSpPr>
          <p:nvPr>
            <p:ph type="sldImg"/>
          </p:nvPr>
        </p:nvSpPr>
        <p:spPr bwMode="auto">
          <a:noFill/>
          <a:ln>
            <a:solidFill>
              <a:srgbClr val="000000"/>
            </a:solidFill>
            <a:miter lim="800000"/>
            <a:headEnd/>
            <a:tailEnd/>
          </a:ln>
        </p:spPr>
      </p:sp>
      <p:sp>
        <p:nvSpPr>
          <p:cNvPr id="97283" name="Notes Placeholder 2"/>
          <p:cNvSpPr>
            <a:spLocks noGrp="1"/>
          </p:cNvSpPr>
          <p:nvPr>
            <p:ph type="body" idx="1"/>
          </p:nvPr>
        </p:nvSpPr>
        <p:spPr bwMode="auto">
          <a:noFill/>
        </p:spPr>
        <p:txBody>
          <a:bodyPr/>
          <a:lstStyle/>
          <a:p>
            <a:r>
              <a:rPr lang="en-US" smtClean="0"/>
              <a:t> </a:t>
            </a:r>
          </a:p>
          <a:p>
            <a:r>
              <a:rPr lang="en-US" smtClean="0"/>
              <a:t>Pie Charts</a:t>
            </a:r>
          </a:p>
          <a:p>
            <a:pPr lvl="1"/>
            <a:r>
              <a:rPr lang="en-US" smtClean="0"/>
              <a:t>Can be helpful for visually demonstrating magnitude—when the communication objective involves the largest or smallest pie slice (e.g. a small slice could be used to show the limited funding that a particular program receives relative to other programs)</a:t>
            </a:r>
          </a:p>
          <a:p>
            <a:pPr lvl="1"/>
            <a:r>
              <a:rPr lang="en-US" smtClean="0"/>
              <a:t>Describe/discuss pie chart example</a:t>
            </a:r>
          </a:p>
          <a:p>
            <a:r>
              <a:rPr lang="en-US" smtClean="0"/>
              <a:t> </a:t>
            </a:r>
          </a:p>
          <a:p>
            <a:endParaRPr lang="en-US" smtClean="0"/>
          </a:p>
        </p:txBody>
      </p:sp>
      <p:sp>
        <p:nvSpPr>
          <p:cNvPr id="97284" name="Slide Number Placeholder 3"/>
          <p:cNvSpPr>
            <a:spLocks noGrp="1"/>
          </p:cNvSpPr>
          <p:nvPr>
            <p:ph type="sldNum" sz="quarter" idx="5"/>
          </p:nvPr>
        </p:nvSpPr>
        <p:spPr bwMode="auto">
          <a:noFill/>
          <a:ln>
            <a:miter lim="800000"/>
            <a:headEnd/>
            <a:tailEnd/>
          </a:ln>
        </p:spPr>
        <p:txBody>
          <a:bodyPr/>
          <a:lstStyle/>
          <a:p>
            <a:fld id="{E305EE96-2DA7-4B20-9959-55517817E222}" type="slidenum">
              <a:rPr lang="en-US" smtClean="0">
                <a:latin typeface="Times"/>
                <a:ea typeface="MS PGothic" pitchFamily="34" charset="-128"/>
              </a:rPr>
              <a:pPr/>
              <a:t>31</a:t>
            </a:fld>
            <a:endParaRPr lang="en-US" smtClean="0">
              <a:latin typeface="Times"/>
              <a:ea typeface="MS PGothic" pitchFamily="34" charset="-128"/>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noFill/>
          <a:ln>
            <a:solidFill>
              <a:srgbClr val="000000"/>
            </a:solidFill>
            <a:miter lim="800000"/>
            <a:headEnd/>
            <a:tailEnd/>
          </a:ln>
        </p:spPr>
      </p:sp>
      <p:sp>
        <p:nvSpPr>
          <p:cNvPr id="98307" name="Notes Placeholder 2"/>
          <p:cNvSpPr>
            <a:spLocks noGrp="1"/>
          </p:cNvSpPr>
          <p:nvPr>
            <p:ph type="body" idx="1"/>
          </p:nvPr>
        </p:nvSpPr>
        <p:spPr bwMode="auto">
          <a:noFill/>
        </p:spPr>
        <p:txBody>
          <a:bodyPr/>
          <a:lstStyle/>
          <a:p>
            <a:r>
              <a:rPr lang="en-US" smtClean="0"/>
              <a:t>Bar Charts</a:t>
            </a:r>
          </a:p>
          <a:p>
            <a:pPr lvl="1"/>
            <a:r>
              <a:rPr lang="en-US" smtClean="0"/>
              <a:t>Can be most helpful for visualizing magnitude (e.g. # of individuals affected, relative risk, percentage change</a:t>
            </a:r>
          </a:p>
          <a:p>
            <a:pPr lvl="1"/>
            <a:r>
              <a:rPr lang="en-US" smtClean="0"/>
              <a:t>Can be used to raise awareness, demonstrate cause and effect, show evaluation findings, or maintain relationships</a:t>
            </a:r>
          </a:p>
          <a:p>
            <a:pPr lvl="1"/>
            <a:r>
              <a:rPr lang="en-US" smtClean="0"/>
              <a:t>Use as few bars as possible to minimize cognitive burden and delineate magnitude from largest to smallest</a:t>
            </a:r>
          </a:p>
          <a:p>
            <a:pPr lvl="1"/>
            <a:r>
              <a:rPr lang="en-US" smtClean="0"/>
              <a:t>Describe/discuss bar chart example</a:t>
            </a:r>
          </a:p>
          <a:p>
            <a:endParaRPr lang="en-US" smtClean="0"/>
          </a:p>
        </p:txBody>
      </p:sp>
      <p:sp>
        <p:nvSpPr>
          <p:cNvPr id="98308" name="Slide Number Placeholder 3"/>
          <p:cNvSpPr>
            <a:spLocks noGrp="1"/>
          </p:cNvSpPr>
          <p:nvPr>
            <p:ph type="sldNum" sz="quarter" idx="5"/>
          </p:nvPr>
        </p:nvSpPr>
        <p:spPr bwMode="auto">
          <a:noFill/>
          <a:ln>
            <a:miter lim="800000"/>
            <a:headEnd/>
            <a:tailEnd/>
          </a:ln>
        </p:spPr>
        <p:txBody>
          <a:bodyPr/>
          <a:lstStyle/>
          <a:p>
            <a:fld id="{8C9EC902-79C2-41F5-9281-9C8CA45E602C}" type="slidenum">
              <a:rPr lang="en-US" smtClean="0">
                <a:latin typeface="Times"/>
                <a:ea typeface="MS PGothic" pitchFamily="34" charset="-128"/>
              </a:rPr>
              <a:pPr/>
              <a:t>33</a:t>
            </a:fld>
            <a:endParaRPr lang="en-US" smtClean="0">
              <a:latin typeface="Times"/>
              <a:ea typeface="MS PGothic" pitchFamily="34" charset="-128"/>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Number Placeholder 7"/>
          <p:cNvSpPr>
            <a:spLocks noGrp="1" noChangeArrowheads="1"/>
          </p:cNvSpPr>
          <p:nvPr>
            <p:ph type="sldNum" sz="quarter" idx="5"/>
          </p:nvPr>
        </p:nvSpPr>
        <p:spPr bwMode="auto">
          <a:noFill/>
          <a:ln>
            <a:miter lim="800000"/>
            <a:headEnd/>
            <a:tailEnd/>
          </a:ln>
        </p:spPr>
        <p:txBody>
          <a:bodyPr/>
          <a:lstStyle/>
          <a:p>
            <a:fld id="{0089A8A6-23B6-46CE-8A15-9B43950C799C}" type="slidenum">
              <a:rPr lang="en-US" smtClean="0">
                <a:latin typeface="Times"/>
                <a:ea typeface="MS PGothic" pitchFamily="34" charset="-128"/>
              </a:rPr>
              <a:pPr/>
              <a:t>34</a:t>
            </a:fld>
            <a:endParaRPr lang="en-US" smtClean="0">
              <a:latin typeface="Times"/>
              <a:ea typeface="MS PGothic" pitchFamily="34" charset="-128"/>
            </a:endParaRPr>
          </a:p>
        </p:txBody>
      </p:sp>
      <p:sp>
        <p:nvSpPr>
          <p:cNvPr id="99331" name="Rectangle 7"/>
          <p:cNvSpPr txBox="1">
            <a:spLocks noGrp="1" noChangeArrowheads="1"/>
          </p:cNvSpPr>
          <p:nvPr/>
        </p:nvSpPr>
        <p:spPr bwMode="auto">
          <a:xfrm>
            <a:off x="3983038" y="8848725"/>
            <a:ext cx="3044825" cy="465138"/>
          </a:xfrm>
          <a:prstGeom prst="rect">
            <a:avLst/>
          </a:prstGeom>
          <a:noFill/>
          <a:ln w="9525">
            <a:noFill/>
            <a:miter lim="800000"/>
            <a:headEnd/>
            <a:tailEnd/>
          </a:ln>
        </p:spPr>
        <p:txBody>
          <a:bodyPr lIns="93370" tIns="46684" rIns="93370" bIns="46684" anchor="b"/>
          <a:lstStyle/>
          <a:p>
            <a:pPr algn="r"/>
            <a:fld id="{54DC8D47-B0F8-441C-A3E2-44972CDF72E3}" type="slidenum">
              <a:rPr lang="en-US" sz="1200">
                <a:latin typeface="Arial" pitchFamily="34" charset="0"/>
              </a:rPr>
              <a:pPr algn="r"/>
              <a:t>34</a:t>
            </a:fld>
            <a:endParaRPr lang="en-US" sz="1200">
              <a:latin typeface="Arial" pitchFamily="34" charset="0"/>
            </a:endParaRPr>
          </a:p>
        </p:txBody>
      </p:sp>
      <p:sp>
        <p:nvSpPr>
          <p:cNvPr id="99332" name="Rectangle 2"/>
          <p:cNvSpPr>
            <a:spLocks noChangeArrowheads="1" noTextEdit="1"/>
          </p:cNvSpPr>
          <p:nvPr>
            <p:ph type="sldImg"/>
          </p:nvPr>
        </p:nvSpPr>
        <p:spPr bwMode="auto">
          <a:noFill/>
          <a:ln>
            <a:solidFill>
              <a:srgbClr val="000000"/>
            </a:solidFill>
            <a:miter lim="800000"/>
            <a:headEnd/>
            <a:tailEnd/>
          </a:ln>
        </p:spPr>
      </p:sp>
      <p:sp>
        <p:nvSpPr>
          <p:cNvPr id="99333" name="Rectangle 3"/>
          <p:cNvSpPr>
            <a:spLocks noGrp="1" noChangeArrowheads="1"/>
          </p:cNvSpPr>
          <p:nvPr>
            <p:ph type="body" idx="1"/>
          </p:nvPr>
        </p:nvSpPr>
        <p:spPr bwMode="auto">
          <a:noFill/>
        </p:spPr>
        <p:txBody>
          <a:bodyPr/>
          <a:lstStyle/>
          <a:p>
            <a:endParaRPr lang="en-US"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p:cNvSpPr>
            <a:spLocks noGrp="1" noRot="1" noChangeAspect="1" noTextEdit="1"/>
          </p:cNvSpPr>
          <p:nvPr>
            <p:ph type="sldImg"/>
          </p:nvPr>
        </p:nvSpPr>
        <p:spPr bwMode="auto">
          <a:noFill/>
          <a:ln>
            <a:solidFill>
              <a:srgbClr val="000000"/>
            </a:solidFill>
            <a:miter lim="800000"/>
            <a:headEnd/>
            <a:tailEnd/>
          </a:ln>
        </p:spPr>
      </p:sp>
      <p:sp>
        <p:nvSpPr>
          <p:cNvPr id="100355" name="Notes Placeholder 2"/>
          <p:cNvSpPr>
            <a:spLocks noGrp="1"/>
          </p:cNvSpPr>
          <p:nvPr>
            <p:ph type="body" idx="1"/>
          </p:nvPr>
        </p:nvSpPr>
        <p:spPr bwMode="auto">
          <a:noFill/>
        </p:spPr>
        <p:txBody>
          <a:bodyPr/>
          <a:lstStyle/>
          <a:p>
            <a:pPr lvl="1"/>
            <a:r>
              <a:rPr lang="en-US" smtClean="0"/>
              <a:t>Describe/discuss bar chart example</a:t>
            </a:r>
          </a:p>
          <a:p>
            <a:endParaRPr lang="en-US" smtClean="0"/>
          </a:p>
          <a:p>
            <a:r>
              <a:rPr lang="en-US" smtClean="0"/>
              <a:t>Using data from state cancer profiles, this chart displays the 5-year cancer incidence rate by cancer type from 2002-2006 in the Atlanta metropolitan region.</a:t>
            </a:r>
          </a:p>
        </p:txBody>
      </p:sp>
      <p:sp>
        <p:nvSpPr>
          <p:cNvPr id="100356" name="Slide Number Placeholder 3"/>
          <p:cNvSpPr>
            <a:spLocks noGrp="1"/>
          </p:cNvSpPr>
          <p:nvPr>
            <p:ph type="sldNum" sz="quarter" idx="5"/>
          </p:nvPr>
        </p:nvSpPr>
        <p:spPr bwMode="auto">
          <a:noFill/>
          <a:ln>
            <a:miter lim="800000"/>
            <a:headEnd/>
            <a:tailEnd/>
          </a:ln>
        </p:spPr>
        <p:txBody>
          <a:bodyPr/>
          <a:lstStyle/>
          <a:p>
            <a:fld id="{59D3B5A6-8F22-4671-822C-BD3B04613BBA}" type="slidenum">
              <a:rPr lang="en-US" smtClean="0">
                <a:latin typeface="Times"/>
                <a:ea typeface="MS PGothic" pitchFamily="34" charset="-128"/>
              </a:rPr>
              <a:pPr/>
              <a:t>36</a:t>
            </a:fld>
            <a:endParaRPr lang="en-US" smtClean="0">
              <a:latin typeface="Times"/>
              <a:ea typeface="MS PGothic" pitchFamily="34" charset="-128"/>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Image Placeholder 1"/>
          <p:cNvSpPr>
            <a:spLocks noGrp="1" noRot="1" noChangeAspect="1" noTextEdit="1"/>
          </p:cNvSpPr>
          <p:nvPr>
            <p:ph type="sldImg"/>
          </p:nvPr>
        </p:nvSpPr>
        <p:spPr bwMode="auto">
          <a:noFill/>
          <a:ln>
            <a:solidFill>
              <a:srgbClr val="000000"/>
            </a:solidFill>
            <a:miter lim="800000"/>
            <a:headEnd/>
            <a:tailEnd/>
          </a:ln>
        </p:spPr>
      </p:sp>
      <p:sp>
        <p:nvSpPr>
          <p:cNvPr id="101379" name="Notes Placeholder 2"/>
          <p:cNvSpPr>
            <a:spLocks noGrp="1"/>
          </p:cNvSpPr>
          <p:nvPr>
            <p:ph type="body" idx="1"/>
          </p:nvPr>
        </p:nvSpPr>
        <p:spPr bwMode="auto">
          <a:noFill/>
        </p:spPr>
        <p:txBody>
          <a:bodyPr/>
          <a:lstStyle/>
          <a:p>
            <a:r>
              <a:rPr lang="en-US" smtClean="0"/>
              <a:t>Line graphs</a:t>
            </a:r>
          </a:p>
          <a:p>
            <a:pPr lvl="1"/>
            <a:r>
              <a:rPr lang="en-US" smtClean="0"/>
              <a:t>Most versatile visual modality for advocacy—they can present data for all the roles (raise awareness, cause and effect, predict, evaluate, maintain awareness) and themes (gloom, control and hope, success).</a:t>
            </a:r>
          </a:p>
          <a:p>
            <a:pPr lvl="1"/>
            <a:r>
              <a:rPr lang="en-US" smtClean="0"/>
              <a:t>Can visually demonstrate things that are getting better, worse, or not changing by showing trends over time</a:t>
            </a:r>
          </a:p>
          <a:p>
            <a:pPr lvl="1"/>
            <a:r>
              <a:rPr lang="en-US" smtClean="0"/>
              <a:t>Describe/discuss line graph example</a:t>
            </a:r>
          </a:p>
          <a:p>
            <a:endParaRPr lang="en-US" smtClean="0"/>
          </a:p>
        </p:txBody>
      </p:sp>
      <p:sp>
        <p:nvSpPr>
          <p:cNvPr id="101380" name="Slide Number Placeholder 3"/>
          <p:cNvSpPr>
            <a:spLocks noGrp="1"/>
          </p:cNvSpPr>
          <p:nvPr>
            <p:ph type="sldNum" sz="quarter" idx="5"/>
          </p:nvPr>
        </p:nvSpPr>
        <p:spPr bwMode="auto">
          <a:noFill/>
          <a:ln>
            <a:miter lim="800000"/>
            <a:headEnd/>
            <a:tailEnd/>
          </a:ln>
        </p:spPr>
        <p:txBody>
          <a:bodyPr/>
          <a:lstStyle/>
          <a:p>
            <a:fld id="{63AF81DC-C9B8-4D37-AD0D-78468609B9C6}" type="slidenum">
              <a:rPr lang="en-US" smtClean="0">
                <a:latin typeface="Times"/>
                <a:ea typeface="MS PGothic" pitchFamily="34" charset="-128"/>
              </a:rPr>
              <a:pPr/>
              <a:t>38</a:t>
            </a:fld>
            <a:endParaRPr lang="en-US" smtClean="0">
              <a:latin typeface="Times"/>
              <a:ea typeface="MS PGothic" pitchFamily="34" charset="-128"/>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p:cNvSpPr>
            <a:spLocks noGrp="1" noRot="1" noChangeAspect="1" noTextEdit="1"/>
          </p:cNvSpPr>
          <p:nvPr>
            <p:ph type="sldImg"/>
          </p:nvPr>
        </p:nvSpPr>
        <p:spPr bwMode="auto">
          <a:noFill/>
          <a:ln>
            <a:solidFill>
              <a:srgbClr val="000000"/>
            </a:solidFill>
            <a:miter lim="800000"/>
            <a:headEnd/>
            <a:tailEnd/>
          </a:ln>
        </p:spPr>
      </p:sp>
      <p:sp>
        <p:nvSpPr>
          <p:cNvPr id="102403" name="Notes Placeholder 2"/>
          <p:cNvSpPr>
            <a:spLocks noGrp="1"/>
          </p:cNvSpPr>
          <p:nvPr>
            <p:ph type="body" idx="1"/>
          </p:nvPr>
        </p:nvSpPr>
        <p:spPr bwMode="auto">
          <a:noFill/>
        </p:spPr>
        <p:txBody>
          <a:bodyPr/>
          <a:lstStyle/>
          <a:p>
            <a:r>
              <a:rPr lang="en-US" sz="2800" smtClean="0"/>
              <a:t>Visual scales</a:t>
            </a:r>
          </a:p>
          <a:p>
            <a:pPr lvl="1"/>
            <a:r>
              <a:rPr lang="en-US" smtClean="0"/>
              <a:t>Another way to visually present data and can be used to visually represent risk data</a:t>
            </a:r>
          </a:p>
          <a:p>
            <a:pPr lvl="1"/>
            <a:r>
              <a:rPr lang="en-US" smtClean="0"/>
              <a:t>May be used to present interval (equal distances) or ordinal (ranking/Likert) data</a:t>
            </a:r>
          </a:p>
          <a:p>
            <a:pPr lvl="1"/>
            <a:r>
              <a:rPr lang="en-US" smtClean="0"/>
              <a:t>Like pie and bar charts, graphs, scales also have an added benefit of being familiar (e.g. thermometer representations, color scales (e.g. security threat scale).</a:t>
            </a:r>
          </a:p>
          <a:p>
            <a:pPr lvl="1"/>
            <a:endParaRPr lang="en-US" smtClean="0"/>
          </a:p>
          <a:p>
            <a:pPr lvl="1"/>
            <a:r>
              <a:rPr lang="en-US" smtClean="0"/>
              <a:t>Example scale is from AHRQ State Snapshots—this one is for New Mexico (dash line is baseline, solid line is most recent data year)</a:t>
            </a:r>
          </a:p>
          <a:p>
            <a:endParaRPr lang="en-US" smtClean="0"/>
          </a:p>
        </p:txBody>
      </p:sp>
      <p:sp>
        <p:nvSpPr>
          <p:cNvPr id="102404" name="Slide Number Placeholder 3"/>
          <p:cNvSpPr>
            <a:spLocks noGrp="1"/>
          </p:cNvSpPr>
          <p:nvPr>
            <p:ph type="sldNum" sz="quarter" idx="5"/>
          </p:nvPr>
        </p:nvSpPr>
        <p:spPr bwMode="auto">
          <a:noFill/>
          <a:ln>
            <a:miter lim="800000"/>
            <a:headEnd/>
            <a:tailEnd/>
          </a:ln>
        </p:spPr>
        <p:txBody>
          <a:bodyPr/>
          <a:lstStyle/>
          <a:p>
            <a:fld id="{D1CE02F4-060C-453B-9BAB-03F29E5D8456}" type="slidenum">
              <a:rPr lang="en-US" smtClean="0">
                <a:latin typeface="Times"/>
                <a:ea typeface="MS PGothic" pitchFamily="34" charset="-128"/>
              </a:rPr>
              <a:pPr/>
              <a:t>41</a:t>
            </a:fld>
            <a:endParaRPr lang="en-US" smtClean="0">
              <a:latin typeface="Times"/>
              <a:ea typeface="MS PGothic" pitchFamily="34" charset="-128"/>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Slide Image Placeholder 1"/>
          <p:cNvSpPr>
            <a:spLocks noGrp="1" noRot="1" noChangeAspect="1" noTextEdit="1"/>
          </p:cNvSpPr>
          <p:nvPr>
            <p:ph type="sldImg"/>
          </p:nvPr>
        </p:nvSpPr>
        <p:spPr bwMode="auto">
          <a:noFill/>
          <a:ln>
            <a:solidFill>
              <a:srgbClr val="000000"/>
            </a:solidFill>
            <a:miter lim="800000"/>
            <a:headEnd/>
            <a:tailEnd/>
          </a:ln>
        </p:spPr>
      </p:sp>
      <p:sp>
        <p:nvSpPr>
          <p:cNvPr id="103427" name="Notes Placeholder 2"/>
          <p:cNvSpPr>
            <a:spLocks noGrp="1"/>
          </p:cNvSpPr>
          <p:nvPr>
            <p:ph type="body" idx="1"/>
          </p:nvPr>
        </p:nvSpPr>
        <p:spPr bwMode="auto">
          <a:noFill/>
        </p:spPr>
        <p:txBody>
          <a:bodyPr/>
          <a:lstStyle/>
          <a:p>
            <a:endParaRPr lang="en-US" smtClean="0"/>
          </a:p>
        </p:txBody>
      </p:sp>
      <p:sp>
        <p:nvSpPr>
          <p:cNvPr id="103428" name="Slide Number Placeholder 3"/>
          <p:cNvSpPr>
            <a:spLocks noGrp="1"/>
          </p:cNvSpPr>
          <p:nvPr>
            <p:ph type="sldNum" sz="quarter" idx="5"/>
          </p:nvPr>
        </p:nvSpPr>
        <p:spPr bwMode="auto">
          <a:noFill/>
          <a:ln>
            <a:miter lim="800000"/>
            <a:headEnd/>
            <a:tailEnd/>
          </a:ln>
        </p:spPr>
        <p:txBody>
          <a:bodyPr/>
          <a:lstStyle/>
          <a:p>
            <a:fld id="{570F832F-C1EF-437A-ACEB-554EDF35C379}" type="slidenum">
              <a:rPr lang="en-US" smtClean="0">
                <a:latin typeface="Times"/>
                <a:ea typeface="MS PGothic" pitchFamily="34" charset="-128"/>
              </a:rPr>
              <a:pPr/>
              <a:t>42</a:t>
            </a:fld>
            <a:endParaRPr lang="en-US" smtClean="0">
              <a:latin typeface="Times"/>
              <a:ea typeface="MS PGothic" pitchFamily="34" charset="-128"/>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Slide Image Placeholder 1"/>
          <p:cNvSpPr>
            <a:spLocks noGrp="1" noRot="1" noChangeAspect="1" noTextEdit="1"/>
          </p:cNvSpPr>
          <p:nvPr>
            <p:ph type="sldImg"/>
          </p:nvPr>
        </p:nvSpPr>
        <p:spPr bwMode="auto">
          <a:noFill/>
          <a:ln>
            <a:solidFill>
              <a:srgbClr val="000000"/>
            </a:solidFill>
            <a:miter lim="800000"/>
            <a:headEnd/>
            <a:tailEnd/>
          </a:ln>
        </p:spPr>
      </p:sp>
      <p:sp>
        <p:nvSpPr>
          <p:cNvPr id="104451" name="Notes Placeholder 2"/>
          <p:cNvSpPr>
            <a:spLocks noGrp="1"/>
          </p:cNvSpPr>
          <p:nvPr>
            <p:ph type="body" idx="1"/>
          </p:nvPr>
        </p:nvSpPr>
        <p:spPr bwMode="auto">
          <a:noFill/>
        </p:spPr>
        <p:txBody>
          <a:bodyPr/>
          <a:lstStyle/>
          <a:p>
            <a:r>
              <a:rPr lang="en-US" smtClean="0"/>
              <a:t>Organize</a:t>
            </a:r>
          </a:p>
          <a:p>
            <a:pPr lvl="1">
              <a:buFontTx/>
              <a:buChar char="•"/>
            </a:pPr>
            <a:r>
              <a:rPr lang="en-US" smtClean="0"/>
              <a:t> What is the scientific story?</a:t>
            </a:r>
          </a:p>
          <a:p>
            <a:pPr lvl="1">
              <a:buFontTx/>
              <a:buChar char="•"/>
            </a:pPr>
            <a:r>
              <a:rPr lang="en-US" smtClean="0"/>
              <a:t> What functions will data serve?</a:t>
            </a:r>
          </a:p>
          <a:p>
            <a:r>
              <a:rPr lang="en-US" smtClean="0"/>
              <a:t>Plan</a:t>
            </a:r>
          </a:p>
          <a:p>
            <a:pPr lvl="1">
              <a:buFontTx/>
              <a:buChar char="•"/>
            </a:pPr>
            <a:r>
              <a:rPr lang="en-US" smtClean="0"/>
              <a:t> Audiences, messages, channels?</a:t>
            </a:r>
          </a:p>
          <a:p>
            <a:pPr lvl="1">
              <a:buFontTx/>
              <a:buChar char="•"/>
            </a:pPr>
            <a:r>
              <a:rPr lang="en-US" smtClean="0"/>
              <a:t> Timeline?</a:t>
            </a:r>
          </a:p>
          <a:p>
            <a:r>
              <a:rPr lang="en-US" smtClean="0"/>
              <a:t>Test</a:t>
            </a:r>
          </a:p>
          <a:p>
            <a:pPr lvl="1">
              <a:buFontTx/>
              <a:buChar char="•"/>
            </a:pPr>
            <a:r>
              <a:rPr lang="en-US" smtClean="0"/>
              <a:t> User-centered design</a:t>
            </a:r>
          </a:p>
          <a:p>
            <a:pPr lvl="1">
              <a:buFontTx/>
              <a:buChar char="•"/>
            </a:pPr>
            <a:r>
              <a:rPr lang="en-US" smtClean="0"/>
              <a:t> Translational research</a:t>
            </a:r>
          </a:p>
          <a:p>
            <a:r>
              <a:rPr lang="en-US" smtClean="0"/>
              <a:t>Integrate</a:t>
            </a:r>
          </a:p>
          <a:p>
            <a:pPr lvl="1">
              <a:buFontTx/>
              <a:buChar char="•"/>
            </a:pPr>
            <a:r>
              <a:rPr lang="en-US" smtClean="0"/>
              <a:t> Connect with partners</a:t>
            </a:r>
          </a:p>
          <a:p>
            <a:pPr lvl="1">
              <a:buFontTx/>
              <a:buChar char="•"/>
            </a:pPr>
            <a:r>
              <a:rPr lang="en-US" smtClean="0"/>
              <a:t> Connect the dots for users</a:t>
            </a:r>
          </a:p>
          <a:p>
            <a:endParaRPr lang="en-US" smtClean="0"/>
          </a:p>
        </p:txBody>
      </p:sp>
      <p:sp>
        <p:nvSpPr>
          <p:cNvPr id="104452" name="Slide Number Placeholder 3"/>
          <p:cNvSpPr>
            <a:spLocks noGrp="1"/>
          </p:cNvSpPr>
          <p:nvPr>
            <p:ph type="sldNum" sz="quarter" idx="5"/>
          </p:nvPr>
        </p:nvSpPr>
        <p:spPr bwMode="auto">
          <a:noFill/>
          <a:ln>
            <a:miter lim="800000"/>
            <a:headEnd/>
            <a:tailEnd/>
          </a:ln>
        </p:spPr>
        <p:txBody>
          <a:bodyPr/>
          <a:lstStyle/>
          <a:p>
            <a:fld id="{9CCB1E61-307C-44A5-9D9D-8D2B35E2E154}" type="slidenum">
              <a:rPr lang="en-US" smtClean="0">
                <a:latin typeface="Times"/>
                <a:ea typeface="MS PGothic" pitchFamily="34" charset="-128"/>
              </a:rPr>
              <a:pPr/>
              <a:t>47</a:t>
            </a:fld>
            <a:endParaRPr lang="en-US" smtClean="0">
              <a:latin typeface="Times"/>
              <a:ea typeface="MS PGothic" pitchFamily="34" charset="-128"/>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lide Image Placeholder 1"/>
          <p:cNvSpPr>
            <a:spLocks noGrp="1" noRot="1" noChangeAspect="1" noTextEdit="1"/>
          </p:cNvSpPr>
          <p:nvPr>
            <p:ph type="sldImg"/>
          </p:nvPr>
        </p:nvSpPr>
        <p:spPr bwMode="auto">
          <a:noFill/>
          <a:ln>
            <a:solidFill>
              <a:srgbClr val="000000"/>
            </a:solidFill>
            <a:miter lim="800000"/>
            <a:headEnd/>
            <a:tailEnd/>
          </a:ln>
        </p:spPr>
      </p:sp>
      <p:sp>
        <p:nvSpPr>
          <p:cNvPr id="77827" name="Notes Placeholder 2"/>
          <p:cNvSpPr>
            <a:spLocks noGrp="1"/>
          </p:cNvSpPr>
          <p:nvPr>
            <p:ph type="body" idx="1"/>
          </p:nvPr>
        </p:nvSpPr>
        <p:spPr bwMode="auto">
          <a:noFill/>
        </p:spPr>
        <p:txBody>
          <a:bodyPr/>
          <a:lstStyle/>
          <a:p>
            <a:endParaRPr lang="en-US" smtClean="0"/>
          </a:p>
        </p:txBody>
      </p:sp>
      <p:sp>
        <p:nvSpPr>
          <p:cNvPr id="77828" name="Slide Number Placeholder 3"/>
          <p:cNvSpPr>
            <a:spLocks noGrp="1"/>
          </p:cNvSpPr>
          <p:nvPr>
            <p:ph type="sldNum" sz="quarter" idx="5"/>
          </p:nvPr>
        </p:nvSpPr>
        <p:spPr bwMode="auto">
          <a:noFill/>
          <a:ln>
            <a:miter lim="800000"/>
            <a:headEnd/>
            <a:tailEnd/>
          </a:ln>
        </p:spPr>
        <p:txBody>
          <a:bodyPr/>
          <a:lstStyle/>
          <a:p>
            <a:fld id="{C90B2F20-96E4-4415-96C2-9E228EA24F88}" type="slidenum">
              <a:rPr lang="en-US" smtClean="0">
                <a:latin typeface="Times"/>
                <a:ea typeface="MS PGothic" pitchFamily="34" charset="-128"/>
              </a:rPr>
              <a:pPr/>
              <a:t>3</a:t>
            </a:fld>
            <a:endParaRPr lang="en-US" smtClean="0">
              <a:latin typeface="Times"/>
              <a:ea typeface="MS PGothic" pitchFamily="34" charset="-128"/>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Slide Image Placeholder 1"/>
          <p:cNvSpPr>
            <a:spLocks noGrp="1" noRot="1" noChangeAspect="1" noTextEdit="1"/>
          </p:cNvSpPr>
          <p:nvPr>
            <p:ph type="sldImg"/>
          </p:nvPr>
        </p:nvSpPr>
        <p:spPr bwMode="auto">
          <a:noFill/>
          <a:ln>
            <a:solidFill>
              <a:srgbClr val="000000"/>
            </a:solidFill>
            <a:miter lim="800000"/>
            <a:headEnd/>
            <a:tailEnd/>
          </a:ln>
        </p:spPr>
      </p:sp>
      <p:sp>
        <p:nvSpPr>
          <p:cNvPr id="132099" name="Notes Placeholder 2"/>
          <p:cNvSpPr>
            <a:spLocks noGrp="1"/>
          </p:cNvSpPr>
          <p:nvPr>
            <p:ph type="body" idx="1"/>
          </p:nvPr>
        </p:nvSpPr>
        <p:spPr bwMode="auto"/>
        <p:txBody>
          <a:bodyPr>
            <a:normAutofit fontScale="85000" lnSpcReduction="20000"/>
          </a:bodyPr>
          <a:lstStyle/>
          <a:p>
            <a:pPr>
              <a:defRPr/>
            </a:pPr>
            <a:r>
              <a:rPr lang="en-US" dirty="0" smtClean="0"/>
              <a:t>Okay, up this point we have emphasized that “data do not speak for themselves.”  Communicating data is a communication process, and like any communication process attention must be given to improve outcomes.  We also feel that now is the time for data to enter the mix to inform crucial decisions regarding health.  As director of the NIH Francis Collins said, “The NIH has an obligation to provide the credible data upon which important societal discussions can play out.”</a:t>
            </a:r>
          </a:p>
          <a:p>
            <a:pPr>
              <a:defRPr/>
            </a:pPr>
            <a:endParaRPr lang="en-US" dirty="0" smtClean="0"/>
          </a:p>
          <a:p>
            <a:pPr>
              <a:defRPr/>
            </a:pPr>
            <a:r>
              <a:rPr lang="en-US" dirty="0" smtClean="0"/>
              <a:t>We also know that to “not communicate” is to communicate.  The purpose of this book is to get all of us to “opt back in” to the conversation in making data talk in credible and ethical ways.</a:t>
            </a:r>
          </a:p>
          <a:p>
            <a:pPr>
              <a:defRPr/>
            </a:pPr>
            <a:endParaRPr lang="en-US" dirty="0" smtClean="0"/>
          </a:p>
          <a:p>
            <a:pPr>
              <a:defRPr/>
            </a:pPr>
            <a:r>
              <a:rPr lang="en-US" dirty="0" smtClean="0"/>
              <a:t>To guide the reader’s thinking, and to summarize the main points in the book, we developed a simple framework we called OPT-In.</a:t>
            </a:r>
          </a:p>
          <a:p>
            <a:pPr>
              <a:defRPr/>
            </a:pPr>
            <a:endParaRPr lang="en-US" dirty="0" smtClean="0"/>
          </a:p>
          <a:p>
            <a:pPr>
              <a:defRPr/>
            </a:pPr>
            <a:r>
              <a:rPr lang="en-US" dirty="0" smtClean="0"/>
              <a:t>Opt-In stands for Organize, Plan, Test, and Integrate.</a:t>
            </a:r>
          </a:p>
          <a:p>
            <a:pPr>
              <a:defRPr/>
            </a:pPr>
            <a:endParaRPr lang="en-US" dirty="0" smtClean="0"/>
          </a:p>
          <a:p>
            <a:pPr>
              <a:defRPr/>
            </a:pPr>
            <a:r>
              <a:rPr lang="en-US" dirty="0" smtClean="0"/>
              <a:t>Organize</a:t>
            </a:r>
          </a:p>
          <a:p>
            <a:pPr lvl="1">
              <a:buFontTx/>
              <a:buChar char="•"/>
              <a:defRPr/>
            </a:pPr>
            <a:r>
              <a:rPr lang="en-US" dirty="0" smtClean="0"/>
              <a:t> What is the scientific story?</a:t>
            </a:r>
          </a:p>
          <a:p>
            <a:pPr lvl="1">
              <a:buFontTx/>
              <a:buChar char="•"/>
              <a:defRPr/>
            </a:pPr>
            <a:r>
              <a:rPr lang="en-US" dirty="0" smtClean="0"/>
              <a:t> What functions will data serve?</a:t>
            </a:r>
          </a:p>
          <a:p>
            <a:pPr>
              <a:defRPr/>
            </a:pPr>
            <a:r>
              <a:rPr lang="en-US" dirty="0" smtClean="0"/>
              <a:t>Plan</a:t>
            </a:r>
          </a:p>
          <a:p>
            <a:pPr lvl="1">
              <a:buFontTx/>
              <a:buChar char="•"/>
              <a:defRPr/>
            </a:pPr>
            <a:r>
              <a:rPr lang="en-US" dirty="0" smtClean="0"/>
              <a:t> Audiences, messages, channels?</a:t>
            </a:r>
          </a:p>
          <a:p>
            <a:pPr lvl="1">
              <a:buFontTx/>
              <a:buChar char="•"/>
              <a:defRPr/>
            </a:pPr>
            <a:r>
              <a:rPr lang="en-US" dirty="0" smtClean="0"/>
              <a:t> Timeline?</a:t>
            </a:r>
          </a:p>
          <a:p>
            <a:pPr>
              <a:defRPr/>
            </a:pPr>
            <a:r>
              <a:rPr lang="en-US" dirty="0" smtClean="0"/>
              <a:t>Test</a:t>
            </a:r>
          </a:p>
          <a:p>
            <a:pPr lvl="1">
              <a:buFontTx/>
              <a:buChar char="•"/>
              <a:defRPr/>
            </a:pPr>
            <a:r>
              <a:rPr lang="en-US" dirty="0" smtClean="0"/>
              <a:t> User-centered design</a:t>
            </a:r>
          </a:p>
          <a:p>
            <a:pPr lvl="1">
              <a:buFontTx/>
              <a:buChar char="•"/>
              <a:defRPr/>
            </a:pPr>
            <a:r>
              <a:rPr lang="en-US" dirty="0" smtClean="0"/>
              <a:t> Translational research</a:t>
            </a:r>
          </a:p>
          <a:p>
            <a:pPr>
              <a:defRPr/>
            </a:pPr>
            <a:r>
              <a:rPr lang="en-US" dirty="0" smtClean="0"/>
              <a:t>Integrate</a:t>
            </a:r>
          </a:p>
          <a:p>
            <a:pPr lvl="1">
              <a:buFontTx/>
              <a:buChar char="•"/>
              <a:defRPr/>
            </a:pPr>
            <a:r>
              <a:rPr lang="en-US" dirty="0" smtClean="0"/>
              <a:t> Connect with partners</a:t>
            </a:r>
          </a:p>
          <a:p>
            <a:pPr lvl="1">
              <a:buFontTx/>
              <a:buChar char="•"/>
              <a:defRPr/>
            </a:pPr>
            <a:r>
              <a:rPr lang="en-US" dirty="0" smtClean="0"/>
              <a:t> Connect the dots for users</a:t>
            </a:r>
          </a:p>
          <a:p>
            <a:pPr>
              <a:defRPr/>
            </a:pPr>
            <a:endParaRPr lang="en-US" dirty="0" smtClean="0"/>
          </a:p>
        </p:txBody>
      </p:sp>
      <p:sp>
        <p:nvSpPr>
          <p:cNvPr id="105476" name="Slide Number Placeholder 3"/>
          <p:cNvSpPr>
            <a:spLocks noGrp="1"/>
          </p:cNvSpPr>
          <p:nvPr>
            <p:ph type="sldNum" sz="quarter" idx="5"/>
          </p:nvPr>
        </p:nvSpPr>
        <p:spPr bwMode="auto">
          <a:noFill/>
          <a:ln>
            <a:miter lim="800000"/>
            <a:headEnd/>
            <a:tailEnd/>
          </a:ln>
        </p:spPr>
        <p:txBody>
          <a:bodyPr/>
          <a:lstStyle/>
          <a:p>
            <a:fld id="{02F781E0-2B7B-4763-97EE-74FE23099798}" type="slidenum">
              <a:rPr lang="en-US" smtClean="0">
                <a:latin typeface="Times"/>
                <a:ea typeface="MS PGothic" pitchFamily="34" charset="-128"/>
              </a:rPr>
              <a:pPr/>
              <a:t>48</a:t>
            </a:fld>
            <a:endParaRPr lang="en-US" smtClean="0">
              <a:latin typeface="Times"/>
              <a:ea typeface="MS PGothic" pitchFamily="34" charset="-128"/>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Slide Image Placeholder 1"/>
          <p:cNvSpPr>
            <a:spLocks noGrp="1" noRot="1" noChangeAspect="1" noTextEdit="1"/>
          </p:cNvSpPr>
          <p:nvPr>
            <p:ph type="sldImg"/>
          </p:nvPr>
        </p:nvSpPr>
        <p:spPr bwMode="auto">
          <a:noFill/>
          <a:ln>
            <a:solidFill>
              <a:srgbClr val="000000"/>
            </a:solidFill>
            <a:miter lim="800000"/>
            <a:headEnd/>
            <a:tailEnd/>
          </a:ln>
        </p:spPr>
      </p:sp>
      <p:sp>
        <p:nvSpPr>
          <p:cNvPr id="106499" name="Notes Placeholder 2"/>
          <p:cNvSpPr>
            <a:spLocks noGrp="1"/>
          </p:cNvSpPr>
          <p:nvPr>
            <p:ph type="body" idx="1"/>
          </p:nvPr>
        </p:nvSpPr>
        <p:spPr bwMode="auto">
          <a:noFill/>
        </p:spPr>
        <p:txBody>
          <a:bodyPr/>
          <a:lstStyle/>
          <a:p>
            <a:r>
              <a:rPr lang="en-US" smtClean="0"/>
              <a:t>so, don’t take it for granted.</a:t>
            </a:r>
          </a:p>
        </p:txBody>
      </p:sp>
      <p:sp>
        <p:nvSpPr>
          <p:cNvPr id="106500" name="Slide Number Placeholder 3"/>
          <p:cNvSpPr>
            <a:spLocks noGrp="1"/>
          </p:cNvSpPr>
          <p:nvPr>
            <p:ph type="sldNum" sz="quarter" idx="5"/>
          </p:nvPr>
        </p:nvSpPr>
        <p:spPr bwMode="auto">
          <a:noFill/>
          <a:ln>
            <a:miter lim="800000"/>
            <a:headEnd/>
            <a:tailEnd/>
          </a:ln>
        </p:spPr>
        <p:txBody>
          <a:bodyPr/>
          <a:lstStyle/>
          <a:p>
            <a:fld id="{5341D727-ECC5-4BF5-B3C6-565049B592C1}" type="slidenum">
              <a:rPr lang="en-US" smtClean="0">
                <a:latin typeface="Times"/>
                <a:ea typeface="MS PGothic" pitchFamily="34" charset="-128"/>
              </a:rPr>
              <a:pPr/>
              <a:t>59</a:t>
            </a:fld>
            <a:endParaRPr lang="en-US" smtClean="0">
              <a:latin typeface="Times"/>
              <a:ea typeface="MS PGothic" pitchFamily="34"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Image Placeholder 1"/>
          <p:cNvSpPr>
            <a:spLocks noGrp="1" noRot="1" noChangeAspect="1" noTextEdit="1"/>
          </p:cNvSpPr>
          <p:nvPr>
            <p:ph type="sldImg"/>
          </p:nvPr>
        </p:nvSpPr>
        <p:spPr bwMode="auto">
          <a:noFill/>
          <a:ln>
            <a:solidFill>
              <a:srgbClr val="000000"/>
            </a:solidFill>
            <a:miter lim="800000"/>
            <a:headEnd/>
            <a:tailEnd/>
          </a:ln>
        </p:spPr>
      </p:sp>
      <p:sp>
        <p:nvSpPr>
          <p:cNvPr id="78851" name="Notes Placeholder 2"/>
          <p:cNvSpPr>
            <a:spLocks noGrp="1"/>
          </p:cNvSpPr>
          <p:nvPr>
            <p:ph type="body" idx="1"/>
          </p:nvPr>
        </p:nvSpPr>
        <p:spPr bwMode="auto">
          <a:noFill/>
        </p:spPr>
        <p:txBody>
          <a:bodyPr/>
          <a:lstStyle/>
          <a:p>
            <a:endParaRPr lang="en-US" smtClean="0"/>
          </a:p>
        </p:txBody>
      </p:sp>
      <p:sp>
        <p:nvSpPr>
          <p:cNvPr id="78852" name="Slide Number Placeholder 3"/>
          <p:cNvSpPr>
            <a:spLocks noGrp="1"/>
          </p:cNvSpPr>
          <p:nvPr>
            <p:ph type="sldNum" sz="quarter" idx="5"/>
          </p:nvPr>
        </p:nvSpPr>
        <p:spPr bwMode="auto">
          <a:noFill/>
          <a:ln>
            <a:miter lim="800000"/>
            <a:headEnd/>
            <a:tailEnd/>
          </a:ln>
        </p:spPr>
        <p:txBody>
          <a:bodyPr/>
          <a:lstStyle/>
          <a:p>
            <a:fld id="{0CCAD30A-C847-406C-8991-493E4CD1BDC6}" type="slidenum">
              <a:rPr lang="en-US" smtClean="0">
                <a:latin typeface="Times"/>
                <a:ea typeface="MS PGothic" pitchFamily="34" charset="-128"/>
              </a:rPr>
              <a:pPr/>
              <a:t>6</a:t>
            </a:fld>
            <a:endParaRPr lang="en-US" smtClean="0">
              <a:latin typeface="Times"/>
              <a:ea typeface="MS PGothic" pitchFamily="34" charset="-128"/>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noTextEdit="1"/>
          </p:cNvSpPr>
          <p:nvPr>
            <p:ph type="sldImg"/>
          </p:nvPr>
        </p:nvSpPr>
        <p:spPr bwMode="auto">
          <a:noFill/>
          <a:ln>
            <a:solidFill>
              <a:srgbClr val="000000"/>
            </a:solidFill>
            <a:miter lim="800000"/>
            <a:headEnd/>
            <a:tailEnd/>
          </a:ln>
        </p:spPr>
      </p:sp>
      <p:sp>
        <p:nvSpPr>
          <p:cNvPr id="79875" name="Notes Placeholder 2"/>
          <p:cNvSpPr>
            <a:spLocks noGrp="1"/>
          </p:cNvSpPr>
          <p:nvPr>
            <p:ph type="body" idx="1"/>
          </p:nvPr>
        </p:nvSpPr>
        <p:spPr bwMode="auto">
          <a:noFill/>
        </p:spPr>
        <p:txBody>
          <a:bodyPr/>
          <a:lstStyle/>
          <a:p>
            <a:r>
              <a:rPr lang="en-US" smtClean="0"/>
              <a:t>The key lesson is that you can’t understand how to communicate data well without some understanding of communication principles in general.</a:t>
            </a:r>
          </a:p>
          <a:p>
            <a:endParaRPr lang="en-US" smtClean="0"/>
          </a:p>
        </p:txBody>
      </p:sp>
      <p:sp>
        <p:nvSpPr>
          <p:cNvPr id="79876" name="Slide Number Placeholder 3"/>
          <p:cNvSpPr>
            <a:spLocks noGrp="1"/>
          </p:cNvSpPr>
          <p:nvPr>
            <p:ph type="sldNum" sz="quarter" idx="5"/>
          </p:nvPr>
        </p:nvSpPr>
        <p:spPr bwMode="auto">
          <a:noFill/>
          <a:ln>
            <a:miter lim="800000"/>
            <a:headEnd/>
            <a:tailEnd/>
          </a:ln>
        </p:spPr>
        <p:txBody>
          <a:bodyPr/>
          <a:lstStyle/>
          <a:p>
            <a:fld id="{8F260CCF-3DFC-4C54-8968-11A72A3E6D0E}" type="slidenum">
              <a:rPr lang="en-US" smtClean="0">
                <a:latin typeface="Times"/>
                <a:ea typeface="MS PGothic" pitchFamily="34" charset="-128"/>
              </a:rPr>
              <a:pPr/>
              <a:t>7</a:t>
            </a:fld>
            <a:endParaRPr lang="en-US" smtClean="0">
              <a:latin typeface="Times"/>
              <a:ea typeface="MS PGothic" pitchFamily="34"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p:cNvSpPr>
            <a:spLocks noGrp="1" noRot="1" noChangeAspect="1" noTextEdit="1"/>
          </p:cNvSpPr>
          <p:nvPr>
            <p:ph type="sldImg"/>
          </p:nvPr>
        </p:nvSpPr>
        <p:spPr bwMode="auto">
          <a:noFill/>
          <a:ln>
            <a:solidFill>
              <a:srgbClr val="000000"/>
            </a:solidFill>
            <a:miter lim="800000"/>
            <a:headEnd/>
            <a:tailEnd/>
          </a:ln>
        </p:spPr>
      </p:sp>
      <p:sp>
        <p:nvSpPr>
          <p:cNvPr id="80899" name="Notes Placeholder 2"/>
          <p:cNvSpPr>
            <a:spLocks noGrp="1"/>
          </p:cNvSpPr>
          <p:nvPr>
            <p:ph type="body" idx="1"/>
          </p:nvPr>
        </p:nvSpPr>
        <p:spPr bwMode="auto">
          <a:noFill/>
        </p:spPr>
        <p:txBody>
          <a:bodyPr/>
          <a:lstStyle/>
          <a:p>
            <a:endParaRPr lang="en-US" smtClean="0"/>
          </a:p>
        </p:txBody>
      </p:sp>
      <p:sp>
        <p:nvSpPr>
          <p:cNvPr id="80900" name="Slide Number Placeholder 3"/>
          <p:cNvSpPr>
            <a:spLocks noGrp="1"/>
          </p:cNvSpPr>
          <p:nvPr>
            <p:ph type="sldNum" sz="quarter" idx="5"/>
          </p:nvPr>
        </p:nvSpPr>
        <p:spPr bwMode="auto">
          <a:noFill/>
          <a:ln>
            <a:miter lim="800000"/>
            <a:headEnd/>
            <a:tailEnd/>
          </a:ln>
        </p:spPr>
        <p:txBody>
          <a:bodyPr/>
          <a:lstStyle/>
          <a:p>
            <a:fld id="{AF7E8815-DE5E-470C-BA2E-A067EE653996}" type="slidenum">
              <a:rPr lang="en-US" smtClean="0">
                <a:latin typeface="Times"/>
                <a:ea typeface="MS PGothic" pitchFamily="34" charset="-128"/>
              </a:rPr>
              <a:pPr/>
              <a:t>8</a:t>
            </a:fld>
            <a:endParaRPr lang="en-US" smtClean="0">
              <a:latin typeface="Times"/>
              <a:ea typeface="MS PGothic" pitchFamily="34"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noTextEdit="1"/>
          </p:cNvSpPr>
          <p:nvPr>
            <p:ph type="sldImg"/>
          </p:nvPr>
        </p:nvSpPr>
        <p:spPr bwMode="auto">
          <a:noFill/>
          <a:ln>
            <a:solidFill>
              <a:srgbClr val="000000"/>
            </a:solidFill>
            <a:miter lim="800000"/>
            <a:headEnd/>
            <a:tailEnd/>
          </a:ln>
        </p:spPr>
      </p:sp>
      <p:sp>
        <p:nvSpPr>
          <p:cNvPr id="81923" name="Notes Placeholder 2"/>
          <p:cNvSpPr>
            <a:spLocks noGrp="1"/>
          </p:cNvSpPr>
          <p:nvPr>
            <p:ph type="body" idx="1"/>
          </p:nvPr>
        </p:nvSpPr>
        <p:spPr bwMode="auto">
          <a:noFill/>
        </p:spPr>
        <p:txBody>
          <a:bodyPr/>
          <a:lstStyle/>
          <a:p>
            <a:r>
              <a:rPr lang="en-US" smtClean="0"/>
              <a:t>Before discussing approaches on communicating data to lay audiences, it is essential to understand the fundamentals of communication.</a:t>
            </a:r>
          </a:p>
          <a:p>
            <a:r>
              <a:rPr lang="en-US" b="1" smtClean="0"/>
              <a:t> </a:t>
            </a:r>
            <a:endParaRPr lang="en-US" smtClean="0"/>
          </a:p>
          <a:p>
            <a:r>
              <a:rPr lang="en-US" smtClean="0"/>
              <a:t>In the basic communication model, a source (or sender) uses a channel (or channels) to send messages to an audience (or audiences). Sources are generally the individuals or organizations that supply messages and they generally select the channels through which they attempt to reach audiences with those messages.</a:t>
            </a:r>
          </a:p>
          <a:p>
            <a:r>
              <a:rPr lang="en-US" b="1" smtClean="0"/>
              <a:t> </a:t>
            </a:r>
            <a:endParaRPr lang="en-US" smtClean="0"/>
          </a:p>
          <a:p>
            <a:r>
              <a:rPr lang="en-US" smtClean="0"/>
              <a:t>Note that the curved lines with arrows directly connecting audiences to sources and channels show that audiences are active participants in the entire communication process, capable of seeking information themselves.</a:t>
            </a:r>
          </a:p>
          <a:p>
            <a:r>
              <a:rPr lang="en-US" b="1" smtClean="0"/>
              <a:t> </a:t>
            </a:r>
            <a:endParaRPr lang="en-US" smtClean="0"/>
          </a:p>
          <a:p>
            <a:r>
              <a:rPr lang="en-US" smtClean="0"/>
              <a:t>Three additional components are important considerations in the basic communication model: purpose, strategy, and context.</a:t>
            </a:r>
            <a:r>
              <a:rPr lang="en-US" b="1" smtClean="0"/>
              <a:t>  </a:t>
            </a:r>
            <a:endParaRPr lang="en-US" smtClean="0"/>
          </a:p>
          <a:p>
            <a:endParaRPr lang="en-US" smtClean="0"/>
          </a:p>
          <a:p>
            <a:r>
              <a:rPr lang="en-US" smtClean="0"/>
              <a:t>We are concerned today with selecting and communicating quantitative data in messages lay audiences can understand.</a:t>
            </a:r>
          </a:p>
          <a:p>
            <a:endParaRPr lang="en-US" smtClean="0"/>
          </a:p>
          <a:p>
            <a:endParaRPr lang="en-US" smtClean="0"/>
          </a:p>
        </p:txBody>
      </p:sp>
      <p:sp>
        <p:nvSpPr>
          <p:cNvPr id="81924" name="Slide Number Placeholder 3"/>
          <p:cNvSpPr>
            <a:spLocks noGrp="1"/>
          </p:cNvSpPr>
          <p:nvPr>
            <p:ph type="sldNum" sz="quarter" idx="5"/>
          </p:nvPr>
        </p:nvSpPr>
        <p:spPr bwMode="auto">
          <a:noFill/>
          <a:ln>
            <a:miter lim="800000"/>
            <a:headEnd/>
            <a:tailEnd/>
          </a:ln>
        </p:spPr>
        <p:txBody>
          <a:bodyPr/>
          <a:lstStyle/>
          <a:p>
            <a:fld id="{263720DF-DBF8-4204-A035-D2C97DE3546C}" type="slidenum">
              <a:rPr lang="en-US" smtClean="0">
                <a:latin typeface="Times"/>
                <a:ea typeface="MS PGothic" pitchFamily="34" charset="-128"/>
              </a:rPr>
              <a:pPr/>
              <a:t>9</a:t>
            </a:fld>
            <a:endParaRPr lang="en-US" smtClean="0">
              <a:latin typeface="Times"/>
              <a:ea typeface="MS PGothic" pitchFamily="34" charset="-128"/>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p:cNvSpPr>
            <a:spLocks noGrp="1" noRot="1" noChangeAspect="1" noTextEdit="1"/>
          </p:cNvSpPr>
          <p:nvPr>
            <p:ph type="sldImg"/>
          </p:nvPr>
        </p:nvSpPr>
        <p:spPr bwMode="auto">
          <a:noFill/>
          <a:ln>
            <a:solidFill>
              <a:srgbClr val="000000"/>
            </a:solidFill>
            <a:miter lim="800000"/>
            <a:headEnd/>
            <a:tailEnd/>
          </a:ln>
        </p:spPr>
      </p:sp>
      <p:sp>
        <p:nvSpPr>
          <p:cNvPr id="82947" name="Notes Placeholder 2"/>
          <p:cNvSpPr>
            <a:spLocks noGrp="1"/>
          </p:cNvSpPr>
          <p:nvPr>
            <p:ph type="body" idx="1"/>
          </p:nvPr>
        </p:nvSpPr>
        <p:spPr bwMode="auto">
          <a:noFill/>
        </p:spPr>
        <p:txBody>
          <a:bodyPr/>
          <a:lstStyle/>
          <a:p>
            <a:r>
              <a:rPr lang="en-US" b="1" smtClean="0"/>
              <a:t> </a:t>
            </a:r>
            <a:endParaRPr lang="en-US" smtClean="0"/>
          </a:p>
          <a:p>
            <a:r>
              <a:rPr lang="en-US" smtClean="0"/>
              <a:t>Science-based storylines, that is, the major conclusions that communicators would like audiences to understand, form the foundation on which messages are developed.</a:t>
            </a:r>
          </a:p>
          <a:p>
            <a:r>
              <a:rPr lang="en-US" b="1" smtClean="0"/>
              <a:t> </a:t>
            </a:r>
            <a:endParaRPr lang="en-US" smtClean="0"/>
          </a:p>
          <a:p>
            <a:r>
              <a:rPr lang="en-US" smtClean="0"/>
              <a:t>Science-based storylines vary widely, depending on the type of research and level of consensus among scientists. The strongest types of storylines are based on comprehensive reviews of the scientific evidence. The easiest storylines are based on “settled science.” Other science-based storylines are not so clear-cut. The purposes for communicating messages to lay audiences, in these instances, will be increase knowledge or for informed decision making. </a:t>
            </a:r>
          </a:p>
          <a:p>
            <a:r>
              <a:rPr lang="en-US" b="1" smtClean="0"/>
              <a:t> </a:t>
            </a:r>
            <a:endParaRPr lang="en-US" smtClean="0"/>
          </a:p>
          <a:p>
            <a:endParaRPr lang="en-US" smtClean="0"/>
          </a:p>
        </p:txBody>
      </p:sp>
      <p:sp>
        <p:nvSpPr>
          <p:cNvPr id="82948" name="Slide Number Placeholder 3"/>
          <p:cNvSpPr>
            <a:spLocks noGrp="1"/>
          </p:cNvSpPr>
          <p:nvPr>
            <p:ph type="sldNum" sz="quarter" idx="5"/>
          </p:nvPr>
        </p:nvSpPr>
        <p:spPr bwMode="auto">
          <a:noFill/>
          <a:ln>
            <a:miter lim="800000"/>
            <a:headEnd/>
            <a:tailEnd/>
          </a:ln>
        </p:spPr>
        <p:txBody>
          <a:bodyPr/>
          <a:lstStyle/>
          <a:p>
            <a:fld id="{78431C07-CA41-4BA3-88A3-D16727315BF2}" type="slidenum">
              <a:rPr lang="en-US" smtClean="0">
                <a:latin typeface="Times"/>
                <a:ea typeface="MS PGothic" pitchFamily="34" charset="-128"/>
              </a:rPr>
              <a:pPr/>
              <a:t>10</a:t>
            </a:fld>
            <a:endParaRPr lang="en-US" smtClean="0">
              <a:latin typeface="Times"/>
              <a:ea typeface="MS PGothic" pitchFamily="34"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Image Placeholder 1"/>
          <p:cNvSpPr>
            <a:spLocks noGrp="1" noRot="1" noChangeAspect="1" noTextEdit="1"/>
          </p:cNvSpPr>
          <p:nvPr>
            <p:ph type="sldImg"/>
          </p:nvPr>
        </p:nvSpPr>
        <p:spPr bwMode="auto">
          <a:noFill/>
          <a:ln>
            <a:solidFill>
              <a:srgbClr val="000000"/>
            </a:solidFill>
            <a:miter lim="800000"/>
            <a:headEnd/>
            <a:tailEnd/>
          </a:ln>
        </p:spPr>
      </p:sp>
      <p:sp>
        <p:nvSpPr>
          <p:cNvPr id="83971" name="Notes Placeholder 2"/>
          <p:cNvSpPr>
            <a:spLocks noGrp="1"/>
          </p:cNvSpPr>
          <p:nvPr>
            <p:ph type="body" idx="1"/>
          </p:nvPr>
        </p:nvSpPr>
        <p:spPr bwMode="auto">
          <a:noFill/>
        </p:spPr>
        <p:txBody>
          <a:bodyPr/>
          <a:lstStyle/>
          <a:p>
            <a:r>
              <a:rPr lang="en-US" smtClean="0"/>
              <a:t>These are the four purposes for communicating data to lay audiences</a:t>
            </a:r>
          </a:p>
          <a:p>
            <a:r>
              <a:rPr lang="en-US" b="1" smtClean="0"/>
              <a:t> </a:t>
            </a:r>
            <a:endParaRPr lang="en-US" smtClean="0"/>
          </a:p>
          <a:p>
            <a:r>
              <a:rPr lang="en-US" smtClean="0"/>
              <a:t>To effectively communicate quantitative information, a storyline is needed.</a:t>
            </a:r>
          </a:p>
          <a:p>
            <a:endParaRPr lang="en-US" smtClean="0"/>
          </a:p>
        </p:txBody>
      </p:sp>
      <p:sp>
        <p:nvSpPr>
          <p:cNvPr id="83972" name="Slide Number Placeholder 3"/>
          <p:cNvSpPr>
            <a:spLocks noGrp="1"/>
          </p:cNvSpPr>
          <p:nvPr>
            <p:ph type="sldNum" sz="quarter" idx="5"/>
          </p:nvPr>
        </p:nvSpPr>
        <p:spPr bwMode="auto">
          <a:noFill/>
          <a:ln>
            <a:miter lim="800000"/>
            <a:headEnd/>
            <a:tailEnd/>
          </a:ln>
        </p:spPr>
        <p:txBody>
          <a:bodyPr/>
          <a:lstStyle/>
          <a:p>
            <a:fld id="{0F1B2A64-9537-4E38-B839-201709EEDB06}" type="slidenum">
              <a:rPr lang="en-US" smtClean="0">
                <a:latin typeface="Times"/>
                <a:ea typeface="MS PGothic" pitchFamily="34" charset="-128"/>
              </a:rPr>
              <a:pPr/>
              <a:t>11</a:t>
            </a:fld>
            <a:endParaRPr lang="en-US" smtClean="0">
              <a:latin typeface="Times"/>
              <a:ea typeface="MS PGothic" pitchFamily="34"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1708150" y="838200"/>
            <a:ext cx="7054850" cy="2286000"/>
          </a:xfrm>
        </p:spPr>
        <p:txBody>
          <a:bodyPr/>
          <a:lstStyle>
            <a:lvl1pPr algn="ctr">
              <a:defRPr>
                <a:solidFill>
                  <a:srgbClr val="FFFFFF"/>
                </a:solidFill>
              </a:defRPr>
            </a:lvl1pPr>
          </a:lstStyle>
          <a:p>
            <a:r>
              <a:rPr lang="en-US" smtClean="0"/>
              <a:t>Click to edit Master title style</a:t>
            </a:r>
            <a:endParaRPr lang="en-US" dirty="0"/>
          </a:p>
        </p:txBody>
      </p:sp>
      <p:sp>
        <p:nvSpPr>
          <p:cNvPr id="8" name="Subtitle 2"/>
          <p:cNvSpPr>
            <a:spLocks noGrp="1"/>
          </p:cNvSpPr>
          <p:nvPr>
            <p:ph type="subTitle" idx="1"/>
          </p:nvPr>
        </p:nvSpPr>
        <p:spPr>
          <a:xfrm>
            <a:off x="1708150" y="3657600"/>
            <a:ext cx="7054850" cy="1752600"/>
          </a:xfrm>
        </p:spPr>
        <p:txBody>
          <a:bodyPr/>
          <a:lstStyle>
            <a:lvl1pPr marL="0" indent="0" algn="ctr">
              <a:buNone/>
              <a:defRPr>
                <a:solidFill>
                  <a:srgbClr val="FFFFFF"/>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1708150" y="838200"/>
            <a:ext cx="7054850" cy="2286000"/>
          </a:xfrm>
        </p:spPr>
        <p:txBody>
          <a:bodyPr/>
          <a:lstStyle>
            <a:lvl1pPr algn="ctr">
              <a:defRPr>
                <a:solidFill>
                  <a:srgbClr val="FFFFFF"/>
                </a:solidFill>
              </a:defRPr>
            </a:lvl1pPr>
          </a:lstStyle>
          <a:p>
            <a:r>
              <a:rPr lang="en-US" smtClean="0"/>
              <a:t>Click to edit Master title style</a:t>
            </a:r>
            <a:endParaRPr lang="en-US" dirty="0"/>
          </a:p>
        </p:txBody>
      </p:sp>
      <p:sp>
        <p:nvSpPr>
          <p:cNvPr id="8" name="Subtitle 2"/>
          <p:cNvSpPr>
            <a:spLocks noGrp="1"/>
          </p:cNvSpPr>
          <p:nvPr>
            <p:ph type="subTitle" idx="1"/>
          </p:nvPr>
        </p:nvSpPr>
        <p:spPr>
          <a:xfrm>
            <a:off x="1708150" y="3657600"/>
            <a:ext cx="7054850" cy="1752600"/>
          </a:xfrm>
        </p:spPr>
        <p:txBody>
          <a:bodyPr/>
          <a:lstStyle>
            <a:lvl1pPr marL="0" indent="0" algn="ctr">
              <a:buNone/>
              <a:defRPr>
                <a:solidFill>
                  <a:srgbClr val="FFFFFF"/>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1708150" y="838200"/>
            <a:ext cx="7054850" cy="2286000"/>
          </a:xfrm>
        </p:spPr>
        <p:txBody>
          <a:bodyPr/>
          <a:lstStyle>
            <a:lvl1pPr algn="ctr">
              <a:defRPr>
                <a:solidFill>
                  <a:srgbClr val="FFFFFF"/>
                </a:solidFill>
              </a:defRPr>
            </a:lvl1pPr>
          </a:lstStyle>
          <a:p>
            <a:r>
              <a:rPr lang="en-US" smtClean="0"/>
              <a:t>Click to edit Master title style</a:t>
            </a:r>
            <a:endParaRPr lang="en-US" dirty="0"/>
          </a:p>
        </p:txBody>
      </p:sp>
      <p:sp>
        <p:nvSpPr>
          <p:cNvPr id="8" name="Subtitle 2"/>
          <p:cNvSpPr>
            <a:spLocks noGrp="1"/>
          </p:cNvSpPr>
          <p:nvPr>
            <p:ph type="subTitle" idx="1"/>
          </p:nvPr>
        </p:nvSpPr>
        <p:spPr>
          <a:xfrm>
            <a:off x="1708150" y="3657600"/>
            <a:ext cx="7054850" cy="1752600"/>
          </a:xfrm>
        </p:spPr>
        <p:txBody>
          <a:bodyPr/>
          <a:lstStyle>
            <a:lvl1pPr marL="0" indent="0" algn="ctr">
              <a:buNone/>
              <a:defRPr>
                <a:solidFill>
                  <a:srgbClr val="FFFFFF"/>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1600200" y="114300"/>
            <a:ext cx="7315200" cy="1143000"/>
          </a:xfrm>
          <a:prstGeom prst="rect">
            <a:avLst/>
          </a:prstGeom>
          <a:noFill/>
          <a:ln w="9525">
            <a:noFill/>
            <a:miter lim="800000"/>
            <a:headEnd/>
            <a:tailEnd/>
          </a:ln>
          <a:effectLst/>
        </p:spPr>
        <p:txBody>
          <a:bodyPr/>
          <a:lstStyle>
            <a:lvl1pPr>
              <a:defRPr>
                <a:solidFill>
                  <a:srgbClr val="FFFFFF"/>
                </a:solidFill>
              </a:defRPr>
            </a:lvl1pPr>
          </a:lstStyle>
          <a:p>
            <a:pPr lvl="0"/>
            <a:r>
              <a:rPr lang="en-US" dirty="0"/>
              <a:t>Click to edit Master title style</a:t>
            </a:r>
          </a:p>
        </p:txBody>
      </p:sp>
      <p:sp>
        <p:nvSpPr>
          <p:cNvPr id="6" name="Rectangle 3"/>
          <p:cNvSpPr>
            <a:spLocks noGrp="1" noChangeArrowheads="1"/>
          </p:cNvSpPr>
          <p:nvPr>
            <p:ph idx="1"/>
          </p:nvPr>
        </p:nvSpPr>
        <p:spPr bwMode="auto">
          <a:xfrm>
            <a:off x="1600200" y="1600200"/>
            <a:ext cx="7315200" cy="4943475"/>
          </a:xfrm>
          <a:prstGeom prst="rect">
            <a:avLst/>
          </a:prstGeom>
          <a:noFill/>
          <a:ln w="9525">
            <a:noFill/>
            <a:miter lim="800000"/>
            <a:headEnd/>
            <a:tailEnd/>
          </a:ln>
          <a:effectLst/>
        </p:spPr>
        <p:txBody>
          <a:bodyPr/>
          <a:lstStyle>
            <a:lvl1pPr marL="346075" indent="-346075">
              <a:buClr>
                <a:srgbClr val="D40138"/>
              </a:buClr>
              <a:buFont typeface="Arial"/>
              <a:buChar char="•"/>
              <a:defRPr sz="2600" b="0">
                <a:solidFill>
                  <a:schemeClr val="tx1"/>
                </a:solidFill>
              </a:defRPr>
            </a:lvl1pPr>
            <a:lvl2pPr marL="742950" indent="-285750">
              <a:spcBef>
                <a:spcPts val="600"/>
              </a:spcBef>
              <a:buFont typeface="Lucida Grande"/>
              <a:buChar char="-"/>
              <a:defRPr sz="2400" b="0"/>
            </a:lvl2pPr>
            <a:lvl3pPr marL="1143000" indent="-228600">
              <a:spcBef>
                <a:spcPts val="600"/>
              </a:spcBef>
              <a:buFont typeface="Arial"/>
              <a:buChar char="•"/>
              <a:defRPr sz="2000" b="0"/>
            </a:lvl3pPr>
            <a:lvl4pPr marL="1600200" indent="-228600">
              <a:spcBef>
                <a:spcPts val="600"/>
              </a:spcBef>
              <a:buFont typeface="Lucida Grande"/>
              <a:buChar char="−"/>
              <a:defRPr sz="1800" b="0"/>
            </a:lvl4pPr>
            <a:lvl5pPr marL="2057400" indent="-228600">
              <a:spcBef>
                <a:spcPts val="600"/>
              </a:spcBef>
              <a:buFont typeface="Arial"/>
              <a:buChar char="•"/>
              <a:defRPr sz="1800" b="0"/>
            </a:lvl5pPr>
          </a:lstStyle>
          <a:p>
            <a:pPr lvl="0"/>
            <a:endParaRPr lang="en-US" noProof="0" dirty="0"/>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1600200" y="114300"/>
            <a:ext cx="7315200" cy="1143000"/>
          </a:xfrm>
          <a:prstGeom prst="rect">
            <a:avLst/>
          </a:prstGeom>
          <a:noFill/>
          <a:ln w="9525">
            <a:noFill/>
            <a:miter lim="800000"/>
            <a:headEnd/>
            <a:tailEnd/>
          </a:ln>
          <a:effectLst/>
        </p:spPr>
        <p:txBody>
          <a:bodyPr/>
          <a:lstStyle>
            <a:lvl1pPr>
              <a:defRPr>
                <a:solidFill>
                  <a:srgbClr val="000000"/>
                </a:solidFill>
              </a:defRPr>
            </a:lvl1pPr>
          </a:lstStyle>
          <a:p>
            <a:pPr lvl="0"/>
            <a:r>
              <a:rPr lang="en-US" dirty="0"/>
              <a:t>Click to edit Master title style</a:t>
            </a:r>
          </a:p>
        </p:txBody>
      </p:sp>
      <p:sp>
        <p:nvSpPr>
          <p:cNvPr id="6" name="Rectangle 3"/>
          <p:cNvSpPr>
            <a:spLocks noGrp="1" noChangeArrowheads="1"/>
          </p:cNvSpPr>
          <p:nvPr>
            <p:ph idx="1"/>
          </p:nvPr>
        </p:nvSpPr>
        <p:spPr bwMode="auto">
          <a:xfrm>
            <a:off x="1600200" y="1600200"/>
            <a:ext cx="7315200" cy="4943475"/>
          </a:xfrm>
          <a:prstGeom prst="rect">
            <a:avLst/>
          </a:prstGeom>
          <a:noFill/>
          <a:ln w="9525">
            <a:noFill/>
            <a:miter lim="800000"/>
            <a:headEnd/>
            <a:tailEnd/>
          </a:ln>
          <a:effectLst/>
        </p:spPr>
        <p:txBody>
          <a:bodyPr/>
          <a:lstStyle>
            <a:lvl1pPr marL="346075" indent="-346075">
              <a:buClr>
                <a:srgbClr val="D40138"/>
              </a:buClr>
              <a:buFont typeface="Arial"/>
              <a:buChar char="•"/>
              <a:defRPr sz="2600" b="0">
                <a:solidFill>
                  <a:srgbClr val="000000"/>
                </a:solidFill>
              </a:defRPr>
            </a:lvl1pPr>
            <a:lvl2pPr marL="742950" indent="-285750">
              <a:spcBef>
                <a:spcPts val="600"/>
              </a:spcBef>
              <a:buFont typeface="Lucida Grande"/>
              <a:buChar char="-"/>
              <a:defRPr sz="2400" b="0"/>
            </a:lvl2pPr>
            <a:lvl3pPr marL="1143000" indent="-228600">
              <a:spcBef>
                <a:spcPts val="600"/>
              </a:spcBef>
              <a:buFont typeface="Arial"/>
              <a:buChar char="•"/>
              <a:defRPr sz="2000" b="0"/>
            </a:lvl3pPr>
            <a:lvl4pPr marL="1600200" indent="-228600">
              <a:spcBef>
                <a:spcPts val="600"/>
              </a:spcBef>
              <a:buFont typeface="Lucida Grande"/>
              <a:buChar char="−"/>
              <a:defRPr sz="1800" b="0"/>
            </a:lvl4pPr>
            <a:lvl5pPr marL="2057400" indent="-228600">
              <a:spcBef>
                <a:spcPts val="600"/>
              </a:spcBef>
              <a:buFont typeface="Arial"/>
              <a:buChar char="•"/>
              <a:defRPr sz="1800" b="0"/>
            </a:lvl5pPr>
          </a:lstStyle>
          <a:p>
            <a:pPr lvl="0"/>
            <a:endParaRPr lang="en-US" noProof="0" dirty="0"/>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9" name="Rectangle 2"/>
          <p:cNvSpPr>
            <a:spLocks noGrp="1" noChangeArrowheads="1"/>
          </p:cNvSpPr>
          <p:nvPr>
            <p:ph type="title"/>
          </p:nvPr>
        </p:nvSpPr>
        <p:spPr bwMode="auto">
          <a:xfrm>
            <a:off x="1600200" y="114300"/>
            <a:ext cx="7315200" cy="1143000"/>
          </a:xfrm>
          <a:prstGeom prst="rect">
            <a:avLst/>
          </a:prstGeom>
          <a:noFill/>
          <a:ln w="9525">
            <a:noFill/>
            <a:miter lim="800000"/>
            <a:headEnd/>
            <a:tailEnd/>
          </a:ln>
          <a:effectLst/>
        </p:spPr>
        <p:txBody>
          <a:bodyPr/>
          <a:lstStyle>
            <a:lvl1pPr>
              <a:defRPr>
                <a:solidFill>
                  <a:srgbClr val="FFFFFF"/>
                </a:solidFill>
              </a:defRPr>
            </a:lvl1pPr>
          </a:lstStyle>
          <a:p>
            <a:pPr lvl="0"/>
            <a:r>
              <a:rPr lang="en-US" dirty="0"/>
              <a:t>Click to edit Master title style</a:t>
            </a:r>
          </a:p>
        </p:txBody>
      </p:sp>
      <p:sp>
        <p:nvSpPr>
          <p:cNvPr id="10" name="Rectangle 3"/>
          <p:cNvSpPr>
            <a:spLocks noGrp="1" noChangeArrowheads="1"/>
          </p:cNvSpPr>
          <p:nvPr>
            <p:ph idx="1"/>
          </p:nvPr>
        </p:nvSpPr>
        <p:spPr bwMode="auto">
          <a:xfrm>
            <a:off x="1600200" y="1600200"/>
            <a:ext cx="7315200" cy="4943475"/>
          </a:xfrm>
          <a:prstGeom prst="rect">
            <a:avLst/>
          </a:prstGeom>
          <a:noFill/>
          <a:ln w="9525">
            <a:noFill/>
            <a:miter lim="800000"/>
            <a:headEnd/>
            <a:tailEnd/>
          </a:ln>
          <a:effectLst/>
        </p:spPr>
        <p:txBody>
          <a:bodyPr/>
          <a:lstStyle>
            <a:lvl1pPr marL="346075" indent="-346075">
              <a:buClr>
                <a:srgbClr val="D40138"/>
              </a:buClr>
              <a:buFont typeface="Arial"/>
              <a:buChar char="•"/>
              <a:defRPr sz="2600" b="0">
                <a:solidFill>
                  <a:schemeClr val="tx1"/>
                </a:solidFill>
              </a:defRPr>
            </a:lvl1pPr>
            <a:lvl2pPr marL="742950" indent="-285750">
              <a:spcBef>
                <a:spcPts val="600"/>
              </a:spcBef>
              <a:buFont typeface="Lucida Grande"/>
              <a:buChar char="-"/>
              <a:defRPr sz="2400" b="0"/>
            </a:lvl2pPr>
            <a:lvl3pPr marL="1143000" indent="-228600">
              <a:spcBef>
                <a:spcPts val="600"/>
              </a:spcBef>
              <a:buFont typeface="Arial"/>
              <a:buChar char="•"/>
              <a:defRPr sz="2000" b="0"/>
            </a:lvl3pPr>
            <a:lvl4pPr marL="1600200" indent="-228600">
              <a:spcBef>
                <a:spcPts val="600"/>
              </a:spcBef>
              <a:buFont typeface="Lucida Grande"/>
              <a:buChar char="−"/>
              <a:defRPr sz="1800" b="0"/>
            </a:lvl4pPr>
            <a:lvl5pPr marL="2057400" indent="-228600">
              <a:spcBef>
                <a:spcPts val="600"/>
              </a:spcBef>
              <a:buFont typeface="Arial"/>
              <a:buChar char="•"/>
              <a:defRPr sz="1800" b="0"/>
            </a:lvl5pPr>
          </a:lstStyle>
          <a:p>
            <a:pPr lvl="0"/>
            <a:endParaRPr lang="en-US" noProof="0" dirty="0"/>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bwMode="auto">
          <a:xfrm>
            <a:off x="1600200" y="114300"/>
            <a:ext cx="7315200" cy="1143000"/>
          </a:xfrm>
          <a:prstGeom prst="rect">
            <a:avLst/>
          </a:prstGeom>
          <a:noFill/>
          <a:ln w="9525">
            <a:noFill/>
            <a:miter lim="800000"/>
            <a:headEnd/>
            <a:tailEnd/>
          </a:ln>
          <a:effectLst/>
        </p:spPr>
        <p:txBody>
          <a:bodyPr/>
          <a:lstStyle>
            <a:lvl1pPr>
              <a:defRPr>
                <a:solidFill>
                  <a:srgbClr val="000000"/>
                </a:solidFill>
              </a:defRPr>
            </a:lvl1pPr>
          </a:lstStyle>
          <a:p>
            <a:pPr lvl="0"/>
            <a:r>
              <a:rPr lang="en-US" dirty="0"/>
              <a:t>Click to edit Master title style</a:t>
            </a:r>
          </a:p>
        </p:txBody>
      </p:sp>
      <p:sp>
        <p:nvSpPr>
          <p:cNvPr id="9" name="Rectangle 3"/>
          <p:cNvSpPr>
            <a:spLocks noGrp="1" noChangeArrowheads="1"/>
          </p:cNvSpPr>
          <p:nvPr>
            <p:ph idx="1"/>
          </p:nvPr>
        </p:nvSpPr>
        <p:spPr bwMode="auto">
          <a:xfrm>
            <a:off x="1600200" y="1600200"/>
            <a:ext cx="7315200" cy="4943475"/>
          </a:xfrm>
          <a:prstGeom prst="rect">
            <a:avLst/>
          </a:prstGeom>
          <a:noFill/>
          <a:ln w="9525">
            <a:noFill/>
            <a:miter lim="800000"/>
            <a:headEnd/>
            <a:tailEnd/>
          </a:ln>
          <a:effectLst/>
        </p:spPr>
        <p:txBody>
          <a:bodyPr/>
          <a:lstStyle>
            <a:lvl1pPr marL="346075" indent="-346075">
              <a:buClr>
                <a:srgbClr val="D40138"/>
              </a:buClr>
              <a:buFont typeface="Arial"/>
              <a:buChar char="•"/>
              <a:defRPr sz="2600" b="0">
                <a:solidFill>
                  <a:schemeClr val="tx1"/>
                </a:solidFill>
              </a:defRPr>
            </a:lvl1pPr>
            <a:lvl2pPr marL="742950" indent="-285750">
              <a:spcBef>
                <a:spcPts val="600"/>
              </a:spcBef>
              <a:buFont typeface="Lucida Grande"/>
              <a:buChar char="-"/>
              <a:defRPr sz="2400" b="0"/>
            </a:lvl2pPr>
            <a:lvl3pPr marL="1143000" indent="-228600">
              <a:spcBef>
                <a:spcPts val="600"/>
              </a:spcBef>
              <a:buFont typeface="Arial"/>
              <a:buChar char="•"/>
              <a:defRPr sz="2000" b="0"/>
            </a:lvl3pPr>
            <a:lvl4pPr marL="1600200" indent="-228600">
              <a:spcBef>
                <a:spcPts val="600"/>
              </a:spcBef>
              <a:buFont typeface="Lucida Grande"/>
              <a:buChar char="−"/>
              <a:defRPr sz="1800" b="0"/>
            </a:lvl4pPr>
            <a:lvl5pPr marL="2057400" indent="-228600">
              <a:spcBef>
                <a:spcPts val="600"/>
              </a:spcBef>
              <a:buFont typeface="Arial"/>
              <a:buChar char="•"/>
              <a:defRPr sz="1800" b="0"/>
            </a:lvl5pPr>
          </a:lstStyle>
          <a:p>
            <a:pPr lvl="0"/>
            <a:endParaRPr lang="en-US" noProof="0" dirty="0"/>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00200" y="114300"/>
            <a:ext cx="7315200" cy="1143000"/>
          </a:xfrm>
        </p:spPr>
        <p:txBody>
          <a:bodyPr/>
          <a:lstStyle/>
          <a:p>
            <a:r>
              <a:rPr lang="en-US" smtClean="0"/>
              <a:t>Click to edit Master title style</a:t>
            </a:r>
            <a:endParaRPr lang="en-US"/>
          </a:p>
        </p:txBody>
      </p:sp>
      <p:sp>
        <p:nvSpPr>
          <p:cNvPr id="3" name="Content Placeholder 2"/>
          <p:cNvSpPr>
            <a:spLocks noGrp="1"/>
          </p:cNvSpPr>
          <p:nvPr>
            <p:ph idx="1"/>
          </p:nvPr>
        </p:nvSpPr>
        <p:spPr>
          <a:xfrm>
            <a:off x="1600200" y="1600200"/>
            <a:ext cx="7315200" cy="49434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Tree>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00200" y="114300"/>
            <a:ext cx="7315200" cy="1143000"/>
          </a:xfrm>
        </p:spPr>
        <p:txBody>
          <a:bodyPr/>
          <a:lstStyle/>
          <a:p>
            <a:r>
              <a:rPr lang="en-US" smtClean="0"/>
              <a:t>Click to edit Master title style</a:t>
            </a:r>
            <a:endParaRPr lang="en-US"/>
          </a:p>
        </p:txBody>
      </p:sp>
    </p:spTree>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useBgFill="1">
        <p:nvSpPr>
          <p:cNvPr id="5" name="Rounded Rectangle 4"/>
          <p:cNvSpPr/>
          <p:nvPr/>
        </p:nvSpPr>
        <p:spPr>
          <a:xfrm>
            <a:off x="65088" y="69850"/>
            <a:ext cx="9013825" cy="6691313"/>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p:nvSpPr>
          <p:cNvPr id="6" name="Rectangle 5"/>
          <p:cNvSpPr/>
          <p:nvPr/>
        </p:nvSpPr>
        <p:spPr>
          <a:xfrm>
            <a:off x="63500" y="1449388"/>
            <a:ext cx="9020175" cy="15271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p:nvSpPr>
          <p:cNvPr id="7" name="Rectangle 6"/>
          <p:cNvSpPr/>
          <p:nvPr/>
        </p:nvSpPr>
        <p:spPr>
          <a:xfrm>
            <a:off x="63500" y="1397000"/>
            <a:ext cx="9020175" cy="12065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p:nvSpPr>
          <p:cNvPr id="10" name="Rectangle 9"/>
          <p:cNvSpPr/>
          <p:nvPr/>
        </p:nvSpPr>
        <p:spPr>
          <a:xfrm>
            <a:off x="63500" y="2976563"/>
            <a:ext cx="9020175" cy="111125"/>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grpSp>
        <p:nvGrpSpPr>
          <p:cNvPr id="2" name="Group 21"/>
          <p:cNvGrpSpPr>
            <a:grpSpLocks/>
          </p:cNvGrpSpPr>
          <p:nvPr/>
        </p:nvGrpSpPr>
        <p:grpSpPr bwMode="auto">
          <a:xfrm>
            <a:off x="100013" y="5364163"/>
            <a:ext cx="1066800" cy="1447800"/>
            <a:chOff x="99350" y="5363900"/>
            <a:chExt cx="1066800" cy="1447800"/>
          </a:xfrm>
        </p:grpSpPr>
        <p:sp>
          <p:nvSpPr>
            <p:cNvPr id="12" name="Oval Callout 11"/>
            <p:cNvSpPr/>
            <p:nvPr/>
          </p:nvSpPr>
          <p:spPr bwMode="auto">
            <a:xfrm flipH="1">
              <a:off x="480350" y="5516300"/>
              <a:ext cx="685800" cy="533400"/>
            </a:xfrm>
            <a:prstGeom prst="wedgeEllipseCallout">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sp>
          <p:nvSpPr>
            <p:cNvPr id="13" name="Oval Callout 12"/>
            <p:cNvSpPr/>
            <p:nvPr/>
          </p:nvSpPr>
          <p:spPr bwMode="auto">
            <a:xfrm flipH="1">
              <a:off x="556550" y="6125900"/>
              <a:ext cx="457200" cy="228600"/>
            </a:xfrm>
            <a:prstGeom prst="wedgeEllipseCallout">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sp>
          <p:nvSpPr>
            <p:cNvPr id="14" name="Oval Callout 13"/>
            <p:cNvSpPr/>
            <p:nvPr/>
          </p:nvSpPr>
          <p:spPr bwMode="auto">
            <a:xfrm flipH="1">
              <a:off x="99350" y="5744900"/>
              <a:ext cx="533400" cy="381000"/>
            </a:xfrm>
            <a:prstGeom prst="wedgeEllipseCallout">
              <a:avLst>
                <a:gd name="adj1" fmla="val 25596"/>
                <a:gd name="adj2" fmla="val 62500"/>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sp>
          <p:nvSpPr>
            <p:cNvPr id="15" name="Oval Callout 14"/>
            <p:cNvSpPr/>
            <p:nvPr/>
          </p:nvSpPr>
          <p:spPr bwMode="auto">
            <a:xfrm flipH="1">
              <a:off x="404150" y="6659300"/>
              <a:ext cx="304800" cy="152400"/>
            </a:xfrm>
            <a:prstGeom prst="wedgeEllipseCallout">
              <a:avLst>
                <a:gd name="adj1" fmla="val 26042"/>
                <a:gd name="adj2" fmla="val 68750"/>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sp>
          <p:nvSpPr>
            <p:cNvPr id="16" name="Oval Callout 15"/>
            <p:cNvSpPr/>
            <p:nvPr/>
          </p:nvSpPr>
          <p:spPr bwMode="auto">
            <a:xfrm flipH="1">
              <a:off x="129512" y="6225912"/>
              <a:ext cx="487363" cy="409575"/>
            </a:xfrm>
            <a:prstGeom prst="wedgeEllipseCallout">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sp>
          <p:nvSpPr>
            <p:cNvPr id="17" name="Oval Callout 16"/>
            <p:cNvSpPr/>
            <p:nvPr/>
          </p:nvSpPr>
          <p:spPr bwMode="auto">
            <a:xfrm flipH="1">
              <a:off x="327950" y="5363900"/>
              <a:ext cx="228600" cy="152400"/>
            </a:xfrm>
            <a:prstGeom prst="wedgeEllipseCallout">
              <a:avLst>
                <a:gd name="adj1" fmla="val -17708"/>
                <a:gd name="adj2" fmla="val 81250"/>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grpSp>
      <p:pic>
        <p:nvPicPr>
          <p:cNvPr id="18" name="Picture 34" descr="r2r_badge_150dpi.png"/>
          <p:cNvPicPr>
            <a:picLocks noChangeAspect="1"/>
          </p:cNvPicPr>
          <p:nvPr/>
        </p:nvPicPr>
        <p:blipFill>
          <a:blip r:embed="rId2"/>
          <a:srcRect/>
          <a:stretch>
            <a:fillRect/>
          </a:stretch>
        </p:blipFill>
        <p:spPr bwMode="auto">
          <a:xfrm>
            <a:off x="7772400" y="152400"/>
            <a:ext cx="1219200" cy="528638"/>
          </a:xfrm>
          <a:prstGeom prst="rect">
            <a:avLst/>
          </a:prstGeom>
          <a:noFill/>
          <a:ln w="9525">
            <a:noFill/>
            <a:miter lim="800000"/>
            <a:headEnd/>
            <a:tailEnd/>
          </a:ln>
        </p:spPr>
      </p:pic>
      <p:pic>
        <p:nvPicPr>
          <p:cNvPr id="19" name="Picture 35" descr="smallogobw.gif"/>
          <p:cNvPicPr>
            <a:picLocks noChangeAspect="1"/>
          </p:cNvPicPr>
          <p:nvPr/>
        </p:nvPicPr>
        <p:blipFill>
          <a:blip r:embed="rId3"/>
          <a:srcRect/>
          <a:stretch>
            <a:fillRect/>
          </a:stretch>
        </p:blipFill>
        <p:spPr bwMode="auto">
          <a:xfrm>
            <a:off x="7991475" y="6096000"/>
            <a:ext cx="923925" cy="581025"/>
          </a:xfrm>
          <a:prstGeom prst="rect">
            <a:avLst/>
          </a:prstGeom>
          <a:noFill/>
          <a:ln w="9525">
            <a:noFill/>
            <a:miter lim="800000"/>
            <a:headEnd/>
            <a:tailEnd/>
          </a:ln>
        </p:spPr>
      </p:pic>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smtClean="0"/>
              <a:t>Click to edit Master subtitle style</a:t>
            </a:r>
            <a:endParaRPr lang="en-US"/>
          </a:p>
        </p:txBody>
      </p:sp>
      <p:sp>
        <p:nvSpPr>
          <p:cNvPr id="8" name="Title 7"/>
          <p:cNvSpPr>
            <a:spLocks noGrp="1"/>
          </p:cNvSpPr>
          <p:nvPr>
            <p:ph type="ctrTitle"/>
          </p:nvPr>
        </p:nvSpPr>
        <p:spPr>
          <a:xfrm>
            <a:off x="457200" y="1505930"/>
            <a:ext cx="8229600" cy="1470025"/>
          </a:xfrm>
          <a:solidFill>
            <a:schemeClr val="accent1"/>
          </a:solidFill>
        </p:spPr>
        <p:txBody>
          <a:bodyPr anchor="ctr"/>
          <a:lstStyle>
            <a:lvl1pPr algn="ctr">
              <a:defRPr lang="en-US" dirty="0">
                <a:solidFill>
                  <a:srgbClr val="FFFFFF"/>
                </a:solidFill>
              </a:defRPr>
            </a:lvl1pPr>
          </a:lstStyle>
          <a:p>
            <a:r>
              <a:rPr lang="en-US" smtClean="0"/>
              <a:t>Click to edit Master title style</a:t>
            </a:r>
            <a:endParaRPr lang="en-US"/>
          </a:p>
        </p:txBody>
      </p:sp>
      <p:sp>
        <p:nvSpPr>
          <p:cNvPr id="20" name="Date Placeholder 27"/>
          <p:cNvSpPr>
            <a:spLocks noGrp="1"/>
          </p:cNvSpPr>
          <p:nvPr>
            <p:ph type="dt" sz="half" idx="10"/>
          </p:nvPr>
        </p:nvSpPr>
        <p:spPr>
          <a:xfrm>
            <a:off x="6172200" y="6191250"/>
            <a:ext cx="1143000" cy="476250"/>
          </a:xfrm>
        </p:spPr>
        <p:txBody>
          <a:bodyPr/>
          <a:lstStyle>
            <a:lvl1pPr>
              <a:defRPr/>
            </a:lvl1pPr>
          </a:lstStyle>
          <a:p>
            <a:pPr>
              <a:defRPr/>
            </a:pPr>
            <a:fld id="{984DF938-2EDE-42F4-87F9-F2319DCD9C5F}" type="datetimeFigureOut">
              <a:rPr lang="en-US"/>
              <a:pPr>
                <a:defRPr/>
              </a:pPr>
              <a:t>9/4/2012</a:t>
            </a:fld>
            <a:endParaRPr lang="en-US"/>
          </a:p>
        </p:txBody>
      </p:sp>
      <p:sp>
        <p:nvSpPr>
          <p:cNvPr id="21" name="Footer Placeholder 16"/>
          <p:cNvSpPr>
            <a:spLocks noGrp="1"/>
          </p:cNvSpPr>
          <p:nvPr>
            <p:ph type="ftr" sz="quarter" idx="11"/>
          </p:nvPr>
        </p:nvSpPr>
        <p:spPr/>
        <p:txBody>
          <a:bodyPr/>
          <a:lstStyle>
            <a:lvl1pPr>
              <a:defRPr/>
            </a:lvl1pPr>
          </a:lstStyle>
          <a:p>
            <a:pPr>
              <a:defRPr/>
            </a:pPr>
            <a:endParaRPr lang="en-US"/>
          </a:p>
        </p:txBody>
      </p:sp>
      <p:sp>
        <p:nvSpPr>
          <p:cNvPr id="22" name="Slide Number Placeholder 28"/>
          <p:cNvSpPr>
            <a:spLocks noGrp="1"/>
          </p:cNvSpPr>
          <p:nvPr>
            <p:ph type="sldNum" sz="quarter" idx="12"/>
          </p:nvPr>
        </p:nvSpPr>
        <p:spPr/>
        <p:txBody>
          <a:bodyPr/>
          <a:lstStyle>
            <a:lvl1pPr>
              <a:defRPr sz="1400" smtClean="0">
                <a:solidFill>
                  <a:srgbClr val="009DD9"/>
                </a:solidFill>
              </a:defRPr>
            </a:lvl1pPr>
          </a:lstStyle>
          <a:p>
            <a:pPr>
              <a:defRPr/>
            </a:pPr>
            <a:fld id="{92258FBE-B325-4332-B66B-712865989172}" type="slidenum">
              <a:rPr lang="en-US"/>
              <a:pPr>
                <a:defRPr/>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1708150" y="838200"/>
            <a:ext cx="7054850" cy="2286000"/>
          </a:xfrm>
        </p:spPr>
        <p:txBody>
          <a:bodyPr/>
          <a:lstStyle>
            <a:lvl1pPr algn="ctr">
              <a:defRPr>
                <a:solidFill>
                  <a:srgbClr val="FFFFFF"/>
                </a:solidFill>
              </a:defRPr>
            </a:lvl1pPr>
          </a:lstStyle>
          <a:p>
            <a:r>
              <a:rPr lang="en-US" smtClean="0"/>
              <a:t>Click to edit Master title style</a:t>
            </a:r>
            <a:endParaRPr lang="en-US" dirty="0"/>
          </a:p>
        </p:txBody>
      </p:sp>
      <p:sp>
        <p:nvSpPr>
          <p:cNvPr id="8" name="Subtitle 2"/>
          <p:cNvSpPr>
            <a:spLocks noGrp="1"/>
          </p:cNvSpPr>
          <p:nvPr>
            <p:ph type="subTitle" idx="1"/>
          </p:nvPr>
        </p:nvSpPr>
        <p:spPr>
          <a:xfrm>
            <a:off x="1708150" y="3657600"/>
            <a:ext cx="7054850" cy="1752600"/>
          </a:xfrm>
        </p:spPr>
        <p:txBody>
          <a:bodyPr/>
          <a:lstStyle>
            <a:lvl1pPr marL="0" indent="0" algn="ctr">
              <a:buNone/>
              <a:defRPr>
                <a:solidFill>
                  <a:srgbClr val="FFFFFF"/>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Content Placeholder 7"/>
          <p:cNvSpPr>
            <a:spLocks noGrp="1"/>
          </p:cNvSpPr>
          <p:nvPr>
            <p:ph sz="quarter" idx="1"/>
          </p:nvPr>
        </p:nvSpPr>
        <p:spPr>
          <a:xfrm>
            <a:off x="914400" y="1447800"/>
            <a:ext cx="7772400" cy="457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13"/>
          <p:cNvSpPr>
            <a:spLocks noGrp="1"/>
          </p:cNvSpPr>
          <p:nvPr>
            <p:ph type="dt" sz="half" idx="10"/>
          </p:nvPr>
        </p:nvSpPr>
        <p:spPr/>
        <p:txBody>
          <a:bodyPr/>
          <a:lstStyle>
            <a:lvl1pPr>
              <a:defRPr/>
            </a:lvl1pPr>
          </a:lstStyle>
          <a:p>
            <a:pPr>
              <a:defRPr/>
            </a:pPr>
            <a:fld id="{FD7FA61D-3377-4B68-9E3B-085B17191F76}" type="datetimeFigureOut">
              <a:rPr lang="en-US"/>
              <a:pPr>
                <a:defRPr/>
              </a:pPr>
              <a:t>9/4/2012</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a:ln/>
        </p:spPr>
        <p:txBody>
          <a:bodyPr/>
          <a:lstStyle>
            <a:lvl1pPr>
              <a:defRPr/>
            </a:lvl1pPr>
          </a:lstStyle>
          <a:p>
            <a:pPr>
              <a:defRPr/>
            </a:pPr>
            <a:fld id="{CF4B77BE-9318-46F1-AD2F-C7868C3578BB}" type="slidenum">
              <a:rPr lang="en-US"/>
              <a:pPr>
                <a:defRPr/>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useBgFill="1">
        <p:nvSpPr>
          <p:cNvPr id="5" name="Rounded Rectangle 4"/>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p:nvSpPr>
          <p:cNvPr id="6" name="Rectangle 5"/>
          <p:cNvSpPr/>
          <p:nvPr/>
        </p:nvSpPr>
        <p:spPr>
          <a:xfrm flipV="1">
            <a:off x="69850" y="2376488"/>
            <a:ext cx="9013825" cy="920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p:nvSpPr>
          <p:cNvPr id="7" name="Rectangle 6"/>
          <p:cNvSpPr/>
          <p:nvPr/>
        </p:nvSpPr>
        <p:spPr>
          <a:xfrm>
            <a:off x="69850" y="2341563"/>
            <a:ext cx="9013825" cy="46037"/>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p:nvSpPr>
          <p:cNvPr id="8" name="Rectangle 7"/>
          <p:cNvSpPr/>
          <p:nvPr/>
        </p:nvSpPr>
        <p:spPr>
          <a:xfrm>
            <a:off x="68263" y="2468563"/>
            <a:ext cx="9015412" cy="4603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pic>
        <p:nvPicPr>
          <p:cNvPr id="9" name="Picture 27" descr="r2r_badge_150dpi.png"/>
          <p:cNvPicPr>
            <a:picLocks noChangeAspect="1"/>
          </p:cNvPicPr>
          <p:nvPr/>
        </p:nvPicPr>
        <p:blipFill>
          <a:blip r:embed="rId2"/>
          <a:srcRect/>
          <a:stretch>
            <a:fillRect/>
          </a:stretch>
        </p:blipFill>
        <p:spPr bwMode="auto">
          <a:xfrm>
            <a:off x="7772400" y="152400"/>
            <a:ext cx="1219200" cy="528638"/>
          </a:xfrm>
          <a:prstGeom prst="rect">
            <a:avLst/>
          </a:prstGeom>
          <a:noFill/>
          <a:ln w="9525">
            <a:noFill/>
            <a:miter lim="800000"/>
            <a:headEnd/>
            <a:tailEnd/>
          </a:ln>
        </p:spPr>
      </p:pic>
      <p:pic>
        <p:nvPicPr>
          <p:cNvPr id="10" name="Picture 28" descr="smallogobw.gif"/>
          <p:cNvPicPr>
            <a:picLocks noChangeAspect="1"/>
          </p:cNvPicPr>
          <p:nvPr/>
        </p:nvPicPr>
        <p:blipFill>
          <a:blip r:embed="rId3"/>
          <a:srcRect/>
          <a:stretch>
            <a:fillRect/>
          </a:stretch>
        </p:blipFill>
        <p:spPr bwMode="auto">
          <a:xfrm>
            <a:off x="7991475" y="6096000"/>
            <a:ext cx="923925" cy="581025"/>
          </a:xfrm>
          <a:prstGeom prst="rect">
            <a:avLst/>
          </a:prstGeom>
          <a:noFill/>
          <a:ln w="9525">
            <a:noFill/>
            <a:miter lim="800000"/>
            <a:headEnd/>
            <a:tailEnd/>
          </a:ln>
        </p:spPr>
      </p:pic>
      <p:sp>
        <p:nvSpPr>
          <p:cNvPr id="2" name="Title 1"/>
          <p:cNvSpPr>
            <a:spLocks noGrp="1"/>
          </p:cNvSpPr>
          <p:nvPr>
            <p:ph type="title"/>
          </p:nvPr>
        </p:nvSpPr>
        <p:spPr>
          <a:xfrm>
            <a:off x="722313" y="952500"/>
            <a:ext cx="7772400" cy="1362075"/>
          </a:xfrm>
        </p:spPr>
        <p:txBody>
          <a:bodyPr/>
          <a:lstStyle>
            <a:lvl1pPr algn="l">
              <a:buNone/>
              <a:defRPr sz="4000" b="0" cap="none"/>
            </a:lvl1pPr>
          </a:lstStyle>
          <a:p>
            <a:r>
              <a:rPr lang="en-US" smtClean="0"/>
              <a:t>Click to edit Master title style</a:t>
            </a:r>
            <a:endParaRPr lang="en-US"/>
          </a:p>
        </p:txBody>
      </p:sp>
      <p:sp>
        <p:nvSpPr>
          <p:cNvPr id="3" name="Text Placeholder 2"/>
          <p:cNvSpPr>
            <a:spLocks noGrp="1"/>
          </p:cNvSpPr>
          <p:nvPr>
            <p:ph type="body" idx="1"/>
          </p:nvPr>
        </p:nvSpPr>
        <p:spPr>
          <a:xfrm>
            <a:off x="722313" y="2547938"/>
            <a:ext cx="7772400" cy="1338262"/>
          </a:xfrm>
        </p:spPr>
        <p:txBody>
          <a:bodyPr/>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smtClean="0"/>
              <a:t>Click to edit Master text styles</a:t>
            </a:r>
          </a:p>
        </p:txBody>
      </p:sp>
      <p:sp>
        <p:nvSpPr>
          <p:cNvPr id="11" name="Date Placeholder 3"/>
          <p:cNvSpPr>
            <a:spLocks noGrp="1"/>
          </p:cNvSpPr>
          <p:nvPr>
            <p:ph type="dt" sz="half" idx="10"/>
          </p:nvPr>
        </p:nvSpPr>
        <p:spPr/>
        <p:txBody>
          <a:bodyPr/>
          <a:lstStyle>
            <a:lvl1pPr>
              <a:defRPr/>
            </a:lvl1pPr>
          </a:lstStyle>
          <a:p>
            <a:pPr>
              <a:defRPr/>
            </a:pPr>
            <a:fld id="{0875643F-DFB4-40C8-8FB6-C4BE53115729}" type="datetimeFigureOut">
              <a:rPr lang="en-US"/>
              <a:pPr>
                <a:defRPr/>
              </a:pPr>
              <a:t>9/4/2012</a:t>
            </a:fld>
            <a:endParaRPr lang="en-US"/>
          </a:p>
        </p:txBody>
      </p:sp>
      <p:sp>
        <p:nvSpPr>
          <p:cNvPr id="12" name="Footer Placeholder 4"/>
          <p:cNvSpPr>
            <a:spLocks noGrp="1"/>
          </p:cNvSpPr>
          <p:nvPr>
            <p:ph type="ftr" sz="quarter" idx="11"/>
          </p:nvPr>
        </p:nvSpPr>
        <p:spPr>
          <a:xfrm>
            <a:off x="800100" y="6172200"/>
            <a:ext cx="4000500" cy="457200"/>
          </a:xfrm>
        </p:spPr>
        <p:txBody>
          <a:bodyPr/>
          <a:lstStyle>
            <a:lvl1pPr>
              <a:defRPr/>
            </a:lvl1pPr>
          </a:lstStyle>
          <a:p>
            <a:pPr>
              <a:defRPr/>
            </a:pPr>
            <a:endParaRPr lang="en-US"/>
          </a:p>
        </p:txBody>
      </p:sp>
      <p:sp>
        <p:nvSpPr>
          <p:cNvPr id="13" name="Slide Number Placeholder 5"/>
          <p:cNvSpPr>
            <a:spLocks noGrp="1"/>
          </p:cNvSpPr>
          <p:nvPr>
            <p:ph type="sldNum" sz="quarter" idx="12"/>
          </p:nvPr>
        </p:nvSpPr>
        <p:spPr>
          <a:xfrm>
            <a:off x="146050" y="6208713"/>
            <a:ext cx="457200" cy="457200"/>
          </a:xfrm>
        </p:spPr>
        <p:txBody>
          <a:bodyPr/>
          <a:lstStyle>
            <a:lvl1pPr>
              <a:defRPr/>
            </a:lvl1pPr>
          </a:lstStyle>
          <a:p>
            <a:pPr>
              <a:defRPr/>
            </a:pPr>
            <a:fld id="{C64FB781-EA27-426C-BC6E-4CE7B2F0F2DF}" type="slidenum">
              <a:rPr lang="en-US"/>
              <a:pPr>
                <a:defRPr/>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9" name="Content Placeholder 8"/>
          <p:cNvSpPr>
            <a:spLocks noGrp="1"/>
          </p:cNvSpPr>
          <p:nvPr>
            <p:ph sz="quarter" idx="1"/>
          </p:nvPr>
        </p:nvSpPr>
        <p:spPr>
          <a:xfrm>
            <a:off x="914400" y="1447800"/>
            <a:ext cx="3749040" cy="457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2"/>
          </p:nvPr>
        </p:nvSpPr>
        <p:spPr>
          <a:xfrm>
            <a:off x="4933950" y="1447800"/>
            <a:ext cx="3749040" cy="457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13"/>
          <p:cNvSpPr>
            <a:spLocks noGrp="1"/>
          </p:cNvSpPr>
          <p:nvPr>
            <p:ph type="dt" sz="half" idx="10"/>
          </p:nvPr>
        </p:nvSpPr>
        <p:spPr/>
        <p:txBody>
          <a:bodyPr/>
          <a:lstStyle>
            <a:lvl1pPr>
              <a:defRPr/>
            </a:lvl1pPr>
          </a:lstStyle>
          <a:p>
            <a:pPr>
              <a:defRPr/>
            </a:pPr>
            <a:fld id="{CDDEC27E-7CE2-4488-89E7-58BCB6283841}" type="datetimeFigureOut">
              <a:rPr lang="en-US"/>
              <a:pPr>
                <a:defRPr/>
              </a:pPr>
              <a:t>9/4/2012</a:t>
            </a:fld>
            <a:endParaRPr lang="en-US"/>
          </a:p>
        </p:txBody>
      </p:sp>
      <p:sp>
        <p:nvSpPr>
          <p:cNvPr id="6" name="Footer Placeholder 2"/>
          <p:cNvSpPr>
            <a:spLocks noGrp="1"/>
          </p:cNvSpPr>
          <p:nvPr>
            <p:ph type="ftr" sz="quarter" idx="11"/>
          </p:nvPr>
        </p:nvSpPr>
        <p:spPr/>
        <p:txBody>
          <a:bodyPr/>
          <a:lstStyle>
            <a:lvl1pPr>
              <a:defRPr/>
            </a:lvl1pPr>
          </a:lstStyle>
          <a:p>
            <a:pPr>
              <a:defRPr/>
            </a:pPr>
            <a:endParaRPr lang="en-US"/>
          </a:p>
        </p:txBody>
      </p:sp>
      <p:sp>
        <p:nvSpPr>
          <p:cNvPr id="7" name="Slide Number Placeholder 22"/>
          <p:cNvSpPr>
            <a:spLocks noGrp="1"/>
          </p:cNvSpPr>
          <p:nvPr>
            <p:ph type="sldNum" sz="quarter" idx="12"/>
          </p:nvPr>
        </p:nvSpPr>
        <p:spPr>
          <a:ln/>
        </p:spPr>
        <p:txBody>
          <a:bodyPr/>
          <a:lstStyle>
            <a:lvl1pPr>
              <a:defRPr/>
            </a:lvl1pPr>
          </a:lstStyle>
          <a:p>
            <a:pPr>
              <a:defRPr/>
            </a:pPr>
            <a:fld id="{22B166B4-8E95-4340-87C7-5DD11A6D126A}" type="slidenum">
              <a:rPr lang="en-US"/>
              <a:pPr>
                <a:defRPr/>
              </a:pPr>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anchor="b">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en-US" smtClean="0"/>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anchor="b">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en-US" smtClean="0"/>
              <a:t>Click to edit Master text styles</a:t>
            </a:r>
          </a:p>
        </p:txBody>
      </p:sp>
      <p:sp>
        <p:nvSpPr>
          <p:cNvPr id="11" name="Content Placeholder 10"/>
          <p:cNvSpPr>
            <a:spLocks noGrp="1"/>
          </p:cNvSpPr>
          <p:nvPr>
            <p:ph sz="half" idx="2"/>
          </p:nvPr>
        </p:nvSpPr>
        <p:spPr>
          <a:xfrm>
            <a:off x="914400" y="2247900"/>
            <a:ext cx="3733800" cy="3886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2"/>
          <p:cNvSpPr>
            <a:spLocks noGrp="1"/>
          </p:cNvSpPr>
          <p:nvPr>
            <p:ph sz="half" idx="4"/>
          </p:nvPr>
        </p:nvSpPr>
        <p:spPr>
          <a:xfrm>
            <a:off x="4953000" y="2247900"/>
            <a:ext cx="3733800" cy="3886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13"/>
          <p:cNvSpPr>
            <a:spLocks noGrp="1"/>
          </p:cNvSpPr>
          <p:nvPr>
            <p:ph type="dt" sz="half" idx="10"/>
          </p:nvPr>
        </p:nvSpPr>
        <p:spPr/>
        <p:txBody>
          <a:bodyPr/>
          <a:lstStyle>
            <a:lvl1pPr>
              <a:defRPr/>
            </a:lvl1pPr>
          </a:lstStyle>
          <a:p>
            <a:pPr>
              <a:defRPr/>
            </a:pPr>
            <a:fld id="{E93F850F-DE2E-40D3-8B25-B8BF79B392A3}" type="datetimeFigureOut">
              <a:rPr lang="en-US"/>
              <a:pPr>
                <a:defRPr/>
              </a:pPr>
              <a:t>9/4/2012</a:t>
            </a:fld>
            <a:endParaRPr lang="en-US"/>
          </a:p>
        </p:txBody>
      </p:sp>
      <p:sp>
        <p:nvSpPr>
          <p:cNvPr id="8" name="Footer Placeholder 2"/>
          <p:cNvSpPr>
            <a:spLocks noGrp="1"/>
          </p:cNvSpPr>
          <p:nvPr>
            <p:ph type="ftr" sz="quarter" idx="11"/>
          </p:nvPr>
        </p:nvSpPr>
        <p:spPr/>
        <p:txBody>
          <a:bodyPr/>
          <a:lstStyle>
            <a:lvl1pPr>
              <a:defRPr/>
            </a:lvl1pPr>
          </a:lstStyle>
          <a:p>
            <a:pPr>
              <a:defRPr/>
            </a:pPr>
            <a:endParaRPr lang="en-US"/>
          </a:p>
        </p:txBody>
      </p:sp>
      <p:sp>
        <p:nvSpPr>
          <p:cNvPr id="9" name="Slide Number Placeholder 22"/>
          <p:cNvSpPr>
            <a:spLocks noGrp="1"/>
          </p:cNvSpPr>
          <p:nvPr>
            <p:ph type="sldNum" sz="quarter" idx="12"/>
          </p:nvPr>
        </p:nvSpPr>
        <p:spPr>
          <a:ln/>
        </p:spPr>
        <p:txBody>
          <a:bodyPr/>
          <a:lstStyle>
            <a:lvl1pPr>
              <a:defRPr/>
            </a:lvl1pPr>
          </a:lstStyle>
          <a:p>
            <a:pPr>
              <a:defRPr/>
            </a:pPr>
            <a:fld id="{D1E665F0-CED0-4D00-BA44-451B68F13E28}" type="slidenum">
              <a:rPr lang="en-US"/>
              <a:pPr>
                <a:defRPr/>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13"/>
          <p:cNvSpPr>
            <a:spLocks noGrp="1"/>
          </p:cNvSpPr>
          <p:nvPr>
            <p:ph type="dt" sz="half" idx="10"/>
          </p:nvPr>
        </p:nvSpPr>
        <p:spPr/>
        <p:txBody>
          <a:bodyPr/>
          <a:lstStyle>
            <a:lvl1pPr>
              <a:defRPr/>
            </a:lvl1pPr>
          </a:lstStyle>
          <a:p>
            <a:pPr>
              <a:defRPr/>
            </a:pPr>
            <a:fld id="{3E1BB489-81A0-4A92-8169-CA0BE50A97E5}" type="datetimeFigureOut">
              <a:rPr lang="en-US"/>
              <a:pPr>
                <a:defRPr/>
              </a:pPr>
              <a:t>9/4/2012</a:t>
            </a:fld>
            <a:endParaRPr lang="en-US"/>
          </a:p>
        </p:txBody>
      </p:sp>
      <p:sp>
        <p:nvSpPr>
          <p:cNvPr id="4" name="Footer Placeholder 2"/>
          <p:cNvSpPr>
            <a:spLocks noGrp="1"/>
          </p:cNvSpPr>
          <p:nvPr>
            <p:ph type="ftr" sz="quarter" idx="11"/>
          </p:nvPr>
        </p:nvSpPr>
        <p:spPr/>
        <p:txBody>
          <a:bodyPr/>
          <a:lstStyle>
            <a:lvl1pPr>
              <a:defRPr/>
            </a:lvl1pPr>
          </a:lstStyle>
          <a:p>
            <a:pPr>
              <a:defRPr/>
            </a:pPr>
            <a:endParaRPr lang="en-US"/>
          </a:p>
        </p:txBody>
      </p:sp>
      <p:sp>
        <p:nvSpPr>
          <p:cNvPr id="5" name="Slide Number Placeholder 22"/>
          <p:cNvSpPr>
            <a:spLocks noGrp="1"/>
          </p:cNvSpPr>
          <p:nvPr>
            <p:ph type="sldNum" sz="quarter" idx="12"/>
          </p:nvPr>
        </p:nvSpPr>
        <p:spPr>
          <a:ln/>
        </p:spPr>
        <p:txBody>
          <a:bodyPr/>
          <a:lstStyle>
            <a:lvl1pPr>
              <a:defRPr/>
            </a:lvl1pPr>
          </a:lstStyle>
          <a:p>
            <a:pPr>
              <a:defRPr/>
            </a:pPr>
            <a:fld id="{2E075362-4EAA-479B-8A19-00316ED995BF}" type="slidenum">
              <a:rPr lang="en-US"/>
              <a:pPr>
                <a:defRPr/>
              </a:pPr>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3"/>
          <p:cNvSpPr>
            <a:spLocks noGrp="1"/>
          </p:cNvSpPr>
          <p:nvPr>
            <p:ph type="dt" sz="half" idx="10"/>
          </p:nvPr>
        </p:nvSpPr>
        <p:spPr/>
        <p:txBody>
          <a:bodyPr/>
          <a:lstStyle>
            <a:lvl1pPr>
              <a:defRPr/>
            </a:lvl1pPr>
          </a:lstStyle>
          <a:p>
            <a:pPr>
              <a:defRPr/>
            </a:pPr>
            <a:fld id="{DC012EAE-595B-4A05-BDC1-62F72604D3FE}" type="datetimeFigureOut">
              <a:rPr lang="en-US"/>
              <a:pPr>
                <a:defRPr/>
              </a:pPr>
              <a:t>9/4/2012</a:t>
            </a:fld>
            <a:endParaRPr lang="en-US"/>
          </a:p>
        </p:txBody>
      </p:sp>
      <p:sp>
        <p:nvSpPr>
          <p:cNvPr id="3" name="Footer Placeholder 2"/>
          <p:cNvSpPr>
            <a:spLocks noGrp="1"/>
          </p:cNvSpPr>
          <p:nvPr>
            <p:ph type="ftr" sz="quarter" idx="11"/>
          </p:nvPr>
        </p:nvSpPr>
        <p:spPr/>
        <p:txBody>
          <a:bodyPr/>
          <a:lstStyle>
            <a:lvl1pPr>
              <a:defRPr/>
            </a:lvl1pPr>
          </a:lstStyle>
          <a:p>
            <a:pPr>
              <a:defRPr/>
            </a:pPr>
            <a:endParaRPr lang="en-US"/>
          </a:p>
        </p:txBody>
      </p:sp>
      <p:sp>
        <p:nvSpPr>
          <p:cNvPr id="4" name="Slide Number Placeholder 22"/>
          <p:cNvSpPr>
            <a:spLocks noGrp="1"/>
          </p:cNvSpPr>
          <p:nvPr>
            <p:ph type="sldNum" sz="quarter" idx="12"/>
          </p:nvPr>
        </p:nvSpPr>
        <p:spPr>
          <a:ln/>
        </p:spPr>
        <p:txBody>
          <a:bodyPr/>
          <a:lstStyle>
            <a:lvl1pPr>
              <a:defRPr/>
            </a:lvl1pPr>
          </a:lstStyle>
          <a:p>
            <a:pPr>
              <a:defRPr/>
            </a:pPr>
            <a:fld id="{68AADB53-3342-4BA2-AD95-1E80219057EE}" type="slidenum">
              <a:rPr lang="en-US"/>
              <a:pPr>
                <a:defRPr/>
              </a:pPr>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useBgFill="1">
        <p:nvSpPr>
          <p:cNvPr id="6" name="Rounded Rectangle 5"/>
          <p:cNvSpPr/>
          <p:nvPr/>
        </p:nvSpPr>
        <p:spPr>
          <a:xfrm>
            <a:off x="63500" y="69850"/>
            <a:ext cx="9013825" cy="669290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p:nvSpPr>
          <p:cNvPr id="2" name="Title 1"/>
          <p:cNvSpPr>
            <a:spLocks noGrp="1"/>
          </p:cNvSpPr>
          <p:nvPr>
            <p:ph type="title"/>
          </p:nvPr>
        </p:nvSpPr>
        <p:spPr>
          <a:xfrm>
            <a:off x="914400" y="273050"/>
            <a:ext cx="7772400" cy="1143000"/>
          </a:xfrm>
        </p:spPr>
        <p:txBody>
          <a:bodyPr/>
          <a:lstStyle>
            <a:lvl1pPr algn="l">
              <a:buNone/>
              <a:defRPr sz="4000" b="0"/>
            </a:lvl1pPr>
          </a:lstStyle>
          <a:p>
            <a:r>
              <a:rPr lang="en-US" smtClean="0"/>
              <a:t>Click to edit Master title style</a:t>
            </a:r>
            <a:endParaRPr lang="en-US"/>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a:r>
              <a:rPr lang="en-US" smtClean="0"/>
              <a:t>Click to edit Master text styles</a:t>
            </a:r>
          </a:p>
        </p:txBody>
      </p:sp>
      <p:sp>
        <p:nvSpPr>
          <p:cNvPr id="11" name="Content Placeholder 10"/>
          <p:cNvSpPr>
            <a:spLocks noGrp="1"/>
          </p:cNvSpPr>
          <p:nvPr>
            <p:ph sz="quarter" idx="1"/>
          </p:nvPr>
        </p:nvSpPr>
        <p:spPr>
          <a:xfrm>
            <a:off x="2971800" y="1600200"/>
            <a:ext cx="5715000" cy="4495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4"/>
          <p:cNvSpPr>
            <a:spLocks noGrp="1"/>
          </p:cNvSpPr>
          <p:nvPr>
            <p:ph type="dt" sz="half" idx="10"/>
          </p:nvPr>
        </p:nvSpPr>
        <p:spPr/>
        <p:txBody>
          <a:bodyPr/>
          <a:lstStyle>
            <a:lvl1pPr>
              <a:defRPr/>
            </a:lvl1pPr>
          </a:lstStyle>
          <a:p>
            <a:pPr>
              <a:defRPr/>
            </a:pPr>
            <a:fld id="{CDBB7EE2-AB19-4B8C-942C-E05F2303D66F}" type="datetimeFigureOut">
              <a:rPr lang="en-US"/>
              <a:pPr>
                <a:defRPr/>
              </a:pPr>
              <a:t>9/4/2012</a:t>
            </a:fld>
            <a:endParaRPr lang="en-US"/>
          </a:p>
        </p:txBody>
      </p:sp>
      <p:sp>
        <p:nvSpPr>
          <p:cNvPr id="8" name="Footer Placeholder 5"/>
          <p:cNvSpPr>
            <a:spLocks noGrp="1"/>
          </p:cNvSpPr>
          <p:nvPr>
            <p:ph type="ftr" sz="quarter" idx="11"/>
          </p:nvPr>
        </p:nvSpPr>
        <p:spPr/>
        <p:txBody>
          <a:bodyPr/>
          <a:lstStyle>
            <a:lvl1pPr>
              <a:defRPr/>
            </a:lvl1pPr>
          </a:lstStyle>
          <a:p>
            <a:pPr>
              <a:defRPr/>
            </a:pPr>
            <a:endParaRPr lang="en-US"/>
          </a:p>
        </p:txBody>
      </p:sp>
      <p:sp>
        <p:nvSpPr>
          <p:cNvPr id="9" name="Slide Number Placeholder 6"/>
          <p:cNvSpPr>
            <a:spLocks noGrp="1"/>
          </p:cNvSpPr>
          <p:nvPr>
            <p:ph type="sldNum" sz="quarter" idx="12"/>
          </p:nvPr>
        </p:nvSpPr>
        <p:spPr/>
        <p:txBody>
          <a:bodyPr/>
          <a:lstStyle>
            <a:lvl1pPr>
              <a:defRPr/>
            </a:lvl1pPr>
          </a:lstStyle>
          <a:p>
            <a:pPr>
              <a:defRPr/>
            </a:pPr>
            <a:fld id="{EB387AAB-D99A-4157-8C09-F98FB5558877}" type="slidenum">
              <a:rPr lang="en-US"/>
              <a:pPr>
                <a:defRPr/>
              </a:pPr>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Rectangle 4"/>
          <p:cNvSpPr/>
          <p:nvPr/>
        </p:nvSpPr>
        <p:spPr>
          <a:xfrm flipV="1">
            <a:off x="68263" y="4683125"/>
            <a:ext cx="9007475" cy="920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p:nvSpPr>
          <p:cNvPr id="6" name="Rectangle 5"/>
          <p:cNvSpPr/>
          <p:nvPr/>
        </p:nvSpPr>
        <p:spPr>
          <a:xfrm>
            <a:off x="68263" y="4649788"/>
            <a:ext cx="9007475" cy="46037"/>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p:nvSpPr>
          <p:cNvPr id="7" name="Rectangle 6"/>
          <p:cNvSpPr/>
          <p:nvPr/>
        </p:nvSpPr>
        <p:spPr>
          <a:xfrm>
            <a:off x="68263" y="4773613"/>
            <a:ext cx="9007475" cy="47625"/>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lang="en-US" smtClean="0"/>
              <a:t>Click to edit Master title style</a:t>
            </a:r>
            <a:endParaRPr lang="en-US"/>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a:r>
              <a:rPr lang="en-US" smtClean="0"/>
              <a:t>Click to edit Master text styles</a:t>
            </a:r>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normAutofit/>
          </a:bodyPr>
          <a:lstStyle>
            <a:lvl1pPr marL="0" indent="0">
              <a:buNone/>
              <a:defRPr sz="3200"/>
            </a:lvl1pPr>
          </a:lstStyle>
          <a:p>
            <a:pPr lvl="0"/>
            <a:r>
              <a:rPr lang="en-US" noProof="0" smtClean="0"/>
              <a:t>Click icon to add picture</a:t>
            </a:r>
            <a:endParaRPr lang="en-US" noProof="0" dirty="0"/>
          </a:p>
        </p:txBody>
      </p:sp>
      <p:sp>
        <p:nvSpPr>
          <p:cNvPr id="8" name="Date Placeholder 4"/>
          <p:cNvSpPr>
            <a:spLocks noGrp="1"/>
          </p:cNvSpPr>
          <p:nvPr>
            <p:ph type="dt" sz="half" idx="10"/>
          </p:nvPr>
        </p:nvSpPr>
        <p:spPr/>
        <p:txBody>
          <a:bodyPr/>
          <a:lstStyle>
            <a:lvl1pPr>
              <a:defRPr/>
            </a:lvl1pPr>
          </a:lstStyle>
          <a:p>
            <a:pPr>
              <a:defRPr/>
            </a:pPr>
            <a:fld id="{14495ABD-DAED-4520-A3F5-85901A362522}" type="datetimeFigureOut">
              <a:rPr lang="en-US"/>
              <a:pPr>
                <a:defRPr/>
              </a:pPr>
              <a:t>9/4/2012</a:t>
            </a:fld>
            <a:endParaRPr lang="en-US"/>
          </a:p>
        </p:txBody>
      </p:sp>
      <p:sp>
        <p:nvSpPr>
          <p:cNvPr id="9" name="Footer Placeholder 5"/>
          <p:cNvSpPr>
            <a:spLocks noGrp="1"/>
          </p:cNvSpPr>
          <p:nvPr>
            <p:ph type="ftr" sz="quarter" idx="11"/>
          </p:nvPr>
        </p:nvSpPr>
        <p:spPr>
          <a:xfrm>
            <a:off x="914400" y="6172200"/>
            <a:ext cx="3886200" cy="457200"/>
          </a:xfrm>
        </p:spPr>
        <p:txBody>
          <a:bodyPr/>
          <a:lstStyle>
            <a:lvl1pPr>
              <a:defRPr/>
            </a:lvl1pPr>
          </a:lstStyle>
          <a:p>
            <a:pPr>
              <a:defRPr/>
            </a:pPr>
            <a:endParaRPr lang="en-US"/>
          </a:p>
        </p:txBody>
      </p:sp>
      <p:sp>
        <p:nvSpPr>
          <p:cNvPr id="10" name="Slide Number Placeholder 6"/>
          <p:cNvSpPr>
            <a:spLocks noGrp="1"/>
          </p:cNvSpPr>
          <p:nvPr>
            <p:ph type="sldNum" sz="quarter" idx="12"/>
          </p:nvPr>
        </p:nvSpPr>
        <p:spPr>
          <a:xfrm>
            <a:off x="146050" y="6208713"/>
            <a:ext cx="457200" cy="457200"/>
          </a:xfrm>
        </p:spPr>
        <p:txBody>
          <a:bodyPr/>
          <a:lstStyle>
            <a:lvl1pPr>
              <a:defRPr/>
            </a:lvl1pPr>
          </a:lstStyle>
          <a:p>
            <a:pPr>
              <a:defRPr/>
            </a:pPr>
            <a:fld id="{B3AF73B7-9D13-4C40-AA75-F210D8C65C87}" type="slidenum">
              <a:rPr lang="en-US"/>
              <a:pPr>
                <a:defRPr/>
              </a:pPr>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13"/>
          <p:cNvSpPr>
            <a:spLocks noGrp="1"/>
          </p:cNvSpPr>
          <p:nvPr>
            <p:ph type="dt" sz="half" idx="10"/>
          </p:nvPr>
        </p:nvSpPr>
        <p:spPr/>
        <p:txBody>
          <a:bodyPr/>
          <a:lstStyle>
            <a:lvl1pPr>
              <a:defRPr/>
            </a:lvl1pPr>
          </a:lstStyle>
          <a:p>
            <a:pPr>
              <a:defRPr/>
            </a:pPr>
            <a:fld id="{8CAB42F1-A67F-47F4-B308-A3478616A59D}" type="datetimeFigureOut">
              <a:rPr lang="en-US"/>
              <a:pPr>
                <a:defRPr/>
              </a:pPr>
              <a:t>9/4/2012</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a:ln/>
        </p:spPr>
        <p:txBody>
          <a:bodyPr/>
          <a:lstStyle>
            <a:lvl1pPr>
              <a:defRPr/>
            </a:lvl1pPr>
          </a:lstStyle>
          <a:p>
            <a:pPr>
              <a:defRPr/>
            </a:pPr>
            <a:fld id="{9FDD7C27-62A2-4466-AD12-57D52A6AFEAE}" type="slidenum">
              <a:rPr lang="en-US"/>
              <a:pPr>
                <a:defRPr/>
              </a:pPr>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14400" y="274640"/>
            <a:ext cx="55626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13"/>
          <p:cNvSpPr>
            <a:spLocks noGrp="1"/>
          </p:cNvSpPr>
          <p:nvPr>
            <p:ph type="dt" sz="half" idx="10"/>
          </p:nvPr>
        </p:nvSpPr>
        <p:spPr/>
        <p:txBody>
          <a:bodyPr/>
          <a:lstStyle>
            <a:lvl1pPr>
              <a:defRPr/>
            </a:lvl1pPr>
          </a:lstStyle>
          <a:p>
            <a:pPr>
              <a:defRPr/>
            </a:pPr>
            <a:fld id="{51B03AB4-F151-41DA-8CFF-69670C820539}" type="datetimeFigureOut">
              <a:rPr lang="en-US"/>
              <a:pPr>
                <a:defRPr/>
              </a:pPr>
              <a:t>9/4/2012</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a:ln/>
        </p:spPr>
        <p:txBody>
          <a:bodyPr/>
          <a:lstStyle>
            <a:lvl1pPr>
              <a:defRPr/>
            </a:lvl1pPr>
          </a:lstStyle>
          <a:p>
            <a:pPr>
              <a:defRPr/>
            </a:pPr>
            <a:fld id="{81A3DA60-106B-4B59-8C0F-7E709870E608}"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1600200" y="114300"/>
            <a:ext cx="7315200" cy="1143000"/>
          </a:xfrm>
          <a:prstGeom prst="rect">
            <a:avLst/>
          </a:prstGeom>
          <a:noFill/>
          <a:ln w="9525">
            <a:noFill/>
            <a:miter lim="800000"/>
            <a:headEnd/>
            <a:tailEnd/>
          </a:ln>
          <a:effectLst/>
        </p:spPr>
        <p:txBody>
          <a:bodyPr/>
          <a:lstStyle>
            <a:lvl1pPr>
              <a:defRPr>
                <a:solidFill>
                  <a:srgbClr val="FFFFFF"/>
                </a:solidFill>
              </a:defRPr>
            </a:lvl1pPr>
          </a:lstStyle>
          <a:p>
            <a:pPr lvl="0"/>
            <a:r>
              <a:rPr lang="en-US" dirty="0"/>
              <a:t>Click to edit Master title style</a:t>
            </a:r>
          </a:p>
        </p:txBody>
      </p:sp>
      <p:sp>
        <p:nvSpPr>
          <p:cNvPr id="6" name="Rectangle 3"/>
          <p:cNvSpPr>
            <a:spLocks noGrp="1" noChangeArrowheads="1"/>
          </p:cNvSpPr>
          <p:nvPr>
            <p:ph idx="1"/>
          </p:nvPr>
        </p:nvSpPr>
        <p:spPr bwMode="auto">
          <a:xfrm>
            <a:off x="1600200" y="1600200"/>
            <a:ext cx="7315200" cy="4943475"/>
          </a:xfrm>
          <a:prstGeom prst="rect">
            <a:avLst/>
          </a:prstGeom>
          <a:noFill/>
          <a:ln w="9525">
            <a:noFill/>
            <a:miter lim="800000"/>
            <a:headEnd/>
            <a:tailEnd/>
          </a:ln>
          <a:effectLst/>
        </p:spPr>
        <p:txBody>
          <a:bodyPr/>
          <a:lstStyle>
            <a:lvl1pPr marL="346075" indent="-346075">
              <a:buClr>
                <a:srgbClr val="D40138"/>
              </a:buClr>
              <a:buFont typeface="Arial"/>
              <a:buChar char="•"/>
              <a:defRPr sz="2600" b="0">
                <a:solidFill>
                  <a:schemeClr val="tx1"/>
                </a:solidFill>
              </a:defRPr>
            </a:lvl1pPr>
            <a:lvl2pPr marL="742950" indent="-285750">
              <a:spcBef>
                <a:spcPts val="600"/>
              </a:spcBef>
              <a:buFont typeface="Lucida Grande"/>
              <a:buChar char="-"/>
              <a:defRPr sz="2400" b="0"/>
            </a:lvl2pPr>
            <a:lvl3pPr marL="1143000" indent="-228600">
              <a:spcBef>
                <a:spcPts val="600"/>
              </a:spcBef>
              <a:buFont typeface="Arial"/>
              <a:buChar char="•"/>
              <a:defRPr sz="2000" b="0"/>
            </a:lvl3pPr>
            <a:lvl4pPr marL="1600200" indent="-228600">
              <a:spcBef>
                <a:spcPts val="600"/>
              </a:spcBef>
              <a:buFont typeface="Lucida Grande"/>
              <a:buChar char="−"/>
              <a:defRPr sz="1800" b="0"/>
            </a:lvl4pPr>
            <a:lvl5pPr marL="2057400" indent="-228600">
              <a:spcBef>
                <a:spcPts val="600"/>
              </a:spcBef>
              <a:buFont typeface="Arial"/>
              <a:buChar char="•"/>
              <a:defRPr sz="1800" b="0"/>
            </a:lvl5pPr>
          </a:lstStyle>
          <a:p>
            <a:pPr lvl="0"/>
            <a:endParaRPr lang="en-US" noProof="0" dirty="0"/>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1600200" y="114300"/>
            <a:ext cx="7315200" cy="1143000"/>
          </a:xfrm>
          <a:prstGeom prst="rect">
            <a:avLst/>
          </a:prstGeom>
          <a:noFill/>
          <a:ln w="9525">
            <a:noFill/>
            <a:miter lim="800000"/>
            <a:headEnd/>
            <a:tailEnd/>
          </a:ln>
          <a:effectLst/>
        </p:spPr>
        <p:txBody>
          <a:bodyPr/>
          <a:lstStyle>
            <a:lvl1pPr>
              <a:defRPr>
                <a:solidFill>
                  <a:srgbClr val="000000"/>
                </a:solidFill>
              </a:defRPr>
            </a:lvl1pPr>
          </a:lstStyle>
          <a:p>
            <a:pPr lvl="0"/>
            <a:r>
              <a:rPr lang="en-US" dirty="0"/>
              <a:t>Click to edit Master title style</a:t>
            </a:r>
          </a:p>
        </p:txBody>
      </p:sp>
      <p:sp>
        <p:nvSpPr>
          <p:cNvPr id="6" name="Rectangle 3"/>
          <p:cNvSpPr>
            <a:spLocks noGrp="1" noChangeArrowheads="1"/>
          </p:cNvSpPr>
          <p:nvPr>
            <p:ph idx="1"/>
          </p:nvPr>
        </p:nvSpPr>
        <p:spPr bwMode="auto">
          <a:xfrm>
            <a:off x="1600200" y="1600200"/>
            <a:ext cx="7315200" cy="4943475"/>
          </a:xfrm>
          <a:prstGeom prst="rect">
            <a:avLst/>
          </a:prstGeom>
          <a:noFill/>
          <a:ln w="9525">
            <a:noFill/>
            <a:miter lim="800000"/>
            <a:headEnd/>
            <a:tailEnd/>
          </a:ln>
          <a:effectLst/>
        </p:spPr>
        <p:txBody>
          <a:bodyPr/>
          <a:lstStyle>
            <a:lvl1pPr marL="346075" indent="-346075">
              <a:buClr>
                <a:srgbClr val="D40138"/>
              </a:buClr>
              <a:buFont typeface="Arial"/>
              <a:buChar char="•"/>
              <a:defRPr sz="2600" b="0">
                <a:solidFill>
                  <a:srgbClr val="000000"/>
                </a:solidFill>
              </a:defRPr>
            </a:lvl1pPr>
            <a:lvl2pPr marL="742950" indent="-285750">
              <a:spcBef>
                <a:spcPts val="600"/>
              </a:spcBef>
              <a:buFont typeface="Lucida Grande"/>
              <a:buChar char="-"/>
              <a:defRPr sz="2400" b="0"/>
            </a:lvl2pPr>
            <a:lvl3pPr marL="1143000" indent="-228600">
              <a:spcBef>
                <a:spcPts val="600"/>
              </a:spcBef>
              <a:buFont typeface="Arial"/>
              <a:buChar char="•"/>
              <a:defRPr sz="2000" b="0"/>
            </a:lvl3pPr>
            <a:lvl4pPr marL="1600200" indent="-228600">
              <a:spcBef>
                <a:spcPts val="600"/>
              </a:spcBef>
              <a:buFont typeface="Lucida Grande"/>
              <a:buChar char="−"/>
              <a:defRPr sz="1800" b="0"/>
            </a:lvl4pPr>
            <a:lvl5pPr marL="2057400" indent="-228600">
              <a:spcBef>
                <a:spcPts val="600"/>
              </a:spcBef>
              <a:buFont typeface="Arial"/>
              <a:buChar char="•"/>
              <a:defRPr sz="1800" b="0"/>
            </a:lvl5pPr>
          </a:lstStyle>
          <a:p>
            <a:pPr lvl="0"/>
            <a:endParaRPr lang="en-US" noProof="0" dirty="0"/>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9" name="Rectangle 2"/>
          <p:cNvSpPr>
            <a:spLocks noGrp="1" noChangeArrowheads="1"/>
          </p:cNvSpPr>
          <p:nvPr>
            <p:ph type="title"/>
          </p:nvPr>
        </p:nvSpPr>
        <p:spPr bwMode="auto">
          <a:xfrm>
            <a:off x="1600200" y="114300"/>
            <a:ext cx="7315200" cy="1143000"/>
          </a:xfrm>
          <a:prstGeom prst="rect">
            <a:avLst/>
          </a:prstGeom>
          <a:noFill/>
          <a:ln w="9525">
            <a:noFill/>
            <a:miter lim="800000"/>
            <a:headEnd/>
            <a:tailEnd/>
          </a:ln>
          <a:effectLst/>
        </p:spPr>
        <p:txBody>
          <a:bodyPr/>
          <a:lstStyle>
            <a:lvl1pPr>
              <a:defRPr>
                <a:solidFill>
                  <a:srgbClr val="FFFFFF"/>
                </a:solidFill>
              </a:defRPr>
            </a:lvl1pPr>
          </a:lstStyle>
          <a:p>
            <a:pPr lvl="0"/>
            <a:r>
              <a:rPr lang="en-US" dirty="0"/>
              <a:t>Click to edit Master title style</a:t>
            </a:r>
          </a:p>
        </p:txBody>
      </p:sp>
      <p:sp>
        <p:nvSpPr>
          <p:cNvPr id="10" name="Rectangle 3"/>
          <p:cNvSpPr>
            <a:spLocks noGrp="1" noChangeArrowheads="1"/>
          </p:cNvSpPr>
          <p:nvPr>
            <p:ph idx="1"/>
          </p:nvPr>
        </p:nvSpPr>
        <p:spPr bwMode="auto">
          <a:xfrm>
            <a:off x="1600200" y="1600200"/>
            <a:ext cx="7315200" cy="4943475"/>
          </a:xfrm>
          <a:prstGeom prst="rect">
            <a:avLst/>
          </a:prstGeom>
          <a:noFill/>
          <a:ln w="9525">
            <a:noFill/>
            <a:miter lim="800000"/>
            <a:headEnd/>
            <a:tailEnd/>
          </a:ln>
          <a:effectLst/>
        </p:spPr>
        <p:txBody>
          <a:bodyPr/>
          <a:lstStyle>
            <a:lvl1pPr marL="346075" indent="-346075">
              <a:buClr>
                <a:srgbClr val="D40138"/>
              </a:buClr>
              <a:buFont typeface="Arial"/>
              <a:buChar char="•"/>
              <a:defRPr sz="2600" b="0">
                <a:solidFill>
                  <a:schemeClr val="tx1"/>
                </a:solidFill>
              </a:defRPr>
            </a:lvl1pPr>
            <a:lvl2pPr marL="742950" indent="-285750">
              <a:spcBef>
                <a:spcPts val="600"/>
              </a:spcBef>
              <a:buFont typeface="Lucida Grande"/>
              <a:buChar char="-"/>
              <a:defRPr sz="2400" b="0"/>
            </a:lvl2pPr>
            <a:lvl3pPr marL="1143000" indent="-228600">
              <a:spcBef>
                <a:spcPts val="600"/>
              </a:spcBef>
              <a:buFont typeface="Arial"/>
              <a:buChar char="•"/>
              <a:defRPr sz="2000" b="0"/>
            </a:lvl3pPr>
            <a:lvl4pPr marL="1600200" indent="-228600">
              <a:spcBef>
                <a:spcPts val="600"/>
              </a:spcBef>
              <a:buFont typeface="Lucida Grande"/>
              <a:buChar char="−"/>
              <a:defRPr sz="1800" b="0"/>
            </a:lvl4pPr>
            <a:lvl5pPr marL="2057400" indent="-228600">
              <a:spcBef>
                <a:spcPts val="600"/>
              </a:spcBef>
              <a:buFont typeface="Arial"/>
              <a:buChar char="•"/>
              <a:defRPr sz="1800" b="0"/>
            </a:lvl5pPr>
          </a:lstStyle>
          <a:p>
            <a:pPr lvl="0"/>
            <a:endParaRPr lang="en-US" noProof="0" dirty="0"/>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bwMode="auto">
          <a:xfrm>
            <a:off x="1600200" y="114300"/>
            <a:ext cx="7315200" cy="1143000"/>
          </a:xfrm>
          <a:prstGeom prst="rect">
            <a:avLst/>
          </a:prstGeom>
          <a:noFill/>
          <a:ln w="9525">
            <a:noFill/>
            <a:miter lim="800000"/>
            <a:headEnd/>
            <a:tailEnd/>
          </a:ln>
          <a:effectLst/>
        </p:spPr>
        <p:txBody>
          <a:bodyPr/>
          <a:lstStyle>
            <a:lvl1pPr>
              <a:defRPr>
                <a:solidFill>
                  <a:srgbClr val="000000"/>
                </a:solidFill>
              </a:defRPr>
            </a:lvl1pPr>
          </a:lstStyle>
          <a:p>
            <a:pPr lvl="0"/>
            <a:r>
              <a:rPr lang="en-US" dirty="0"/>
              <a:t>Click to edit Master title style</a:t>
            </a:r>
          </a:p>
        </p:txBody>
      </p:sp>
      <p:sp>
        <p:nvSpPr>
          <p:cNvPr id="9" name="Rectangle 3"/>
          <p:cNvSpPr>
            <a:spLocks noGrp="1" noChangeArrowheads="1"/>
          </p:cNvSpPr>
          <p:nvPr>
            <p:ph idx="1"/>
          </p:nvPr>
        </p:nvSpPr>
        <p:spPr bwMode="auto">
          <a:xfrm>
            <a:off x="1600200" y="1600200"/>
            <a:ext cx="7315200" cy="4943475"/>
          </a:xfrm>
          <a:prstGeom prst="rect">
            <a:avLst/>
          </a:prstGeom>
          <a:noFill/>
          <a:ln w="9525">
            <a:noFill/>
            <a:miter lim="800000"/>
            <a:headEnd/>
            <a:tailEnd/>
          </a:ln>
          <a:effectLst/>
        </p:spPr>
        <p:txBody>
          <a:bodyPr/>
          <a:lstStyle>
            <a:lvl1pPr marL="346075" indent="-346075">
              <a:buClr>
                <a:srgbClr val="D40138"/>
              </a:buClr>
              <a:buFont typeface="Arial"/>
              <a:buChar char="•"/>
              <a:defRPr sz="2600" b="0">
                <a:solidFill>
                  <a:schemeClr val="tx1"/>
                </a:solidFill>
              </a:defRPr>
            </a:lvl1pPr>
            <a:lvl2pPr marL="742950" indent="-285750">
              <a:spcBef>
                <a:spcPts val="600"/>
              </a:spcBef>
              <a:buFont typeface="Lucida Grande"/>
              <a:buChar char="-"/>
              <a:defRPr sz="2400" b="0"/>
            </a:lvl2pPr>
            <a:lvl3pPr marL="1143000" indent="-228600">
              <a:spcBef>
                <a:spcPts val="600"/>
              </a:spcBef>
              <a:buFont typeface="Arial"/>
              <a:buChar char="•"/>
              <a:defRPr sz="2000" b="0"/>
            </a:lvl3pPr>
            <a:lvl4pPr marL="1600200" indent="-228600">
              <a:spcBef>
                <a:spcPts val="600"/>
              </a:spcBef>
              <a:buFont typeface="Lucida Grande"/>
              <a:buChar char="−"/>
              <a:defRPr sz="1800" b="0"/>
            </a:lvl4pPr>
            <a:lvl5pPr marL="2057400" indent="-228600">
              <a:spcBef>
                <a:spcPts val="600"/>
              </a:spcBef>
              <a:buFont typeface="Arial"/>
              <a:buChar char="•"/>
              <a:defRPr sz="1800" b="0"/>
            </a:lvl5pPr>
          </a:lstStyle>
          <a:p>
            <a:pPr lvl="0"/>
            <a:endParaRPr lang="en-US" noProof="0" dirty="0"/>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00200" y="114300"/>
            <a:ext cx="7315200" cy="1143000"/>
          </a:xfrm>
        </p:spPr>
        <p:txBody>
          <a:bodyPr/>
          <a:lstStyle/>
          <a:p>
            <a:r>
              <a:rPr lang="en-US" smtClean="0"/>
              <a:t>Click to edit Master title style</a:t>
            </a:r>
            <a:endParaRPr lang="en-US"/>
          </a:p>
        </p:txBody>
      </p:sp>
      <p:sp>
        <p:nvSpPr>
          <p:cNvPr id="3" name="Content Placeholder 2"/>
          <p:cNvSpPr>
            <a:spLocks noGrp="1"/>
          </p:cNvSpPr>
          <p:nvPr>
            <p:ph idx="1"/>
          </p:nvPr>
        </p:nvSpPr>
        <p:spPr>
          <a:xfrm>
            <a:off x="1600200" y="1600200"/>
            <a:ext cx="7315200" cy="49434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2_Blank">
    <p:spTree>
      <p:nvGrpSpPr>
        <p:cNvPr id="1" name=""/>
        <p:cNvGrpSpPr/>
        <p:nvPr/>
      </p:nvGrpSpPr>
      <p:grpSpPr>
        <a:xfrm>
          <a:off x="0" y="0"/>
          <a:ext cx="0" cy="0"/>
          <a:chOff x="0" y="0"/>
          <a:chExt cx="0" cy="0"/>
        </a:xfrm>
      </p:grpSpPr>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00200" y="114300"/>
            <a:ext cx="7315200" cy="1143000"/>
          </a:xfrm>
        </p:spPr>
        <p:txBody>
          <a:bodyPr/>
          <a:lstStyle/>
          <a:p>
            <a:r>
              <a:rPr lang="en-US" smtClean="0"/>
              <a:t>Click to edit Master title style</a:t>
            </a:r>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1.jpeg"/><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image" Target="../media/image8.png"/><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3.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image" Target="../media/image9.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1"/>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00200" y="114300"/>
            <a:ext cx="73152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1600200" y="1600200"/>
            <a:ext cx="7315200" cy="49434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Tree>
  </p:cSld>
  <p:clrMap bg1="lt1" tx1="dk1" bg2="lt2" tx2="dk2" accent1="accent1" accent2="accent2" accent3="accent3" accent4="accent4" accent5="accent5" accent6="accent6" hlink="hlink" folHlink="folHlink"/>
  <p:sldLayoutIdLst>
    <p:sldLayoutId id="2147484646" r:id="rId1"/>
    <p:sldLayoutId id="2147484647" r:id="rId2"/>
    <p:sldLayoutId id="2147484638" r:id="rId3"/>
    <p:sldLayoutId id="2147484648" r:id="rId4"/>
    <p:sldLayoutId id="2147484649" r:id="rId5"/>
    <p:sldLayoutId id="2147484650" r:id="rId6"/>
    <p:sldLayoutId id="2147484639" r:id="rId7"/>
    <p:sldLayoutId id="2147484640" r:id="rId8"/>
    <p:sldLayoutId id="2147484641" r:id="rId9"/>
  </p:sldLayoutIdLst>
  <p:transition/>
  <p:txStyles>
    <p:titleStyle>
      <a:lvl1pPr algn="l" rtl="0" eaLnBrk="0" fontAlgn="base" hangingPunct="0">
        <a:spcBef>
          <a:spcPct val="0"/>
        </a:spcBef>
        <a:spcAft>
          <a:spcPct val="0"/>
        </a:spcAft>
        <a:defRPr sz="3200" b="1">
          <a:solidFill>
            <a:srgbClr val="FFFFFF"/>
          </a:solidFill>
          <a:latin typeface="+mj-lt"/>
          <a:ea typeface="MS PGothic" pitchFamily="34" charset="-128"/>
          <a:cs typeface="ＭＳ Ｐゴシック" pitchFamily="-107" charset="-128"/>
        </a:defRPr>
      </a:lvl1pPr>
      <a:lvl2pPr algn="l" rtl="0" eaLnBrk="0" fontAlgn="base" hangingPunct="0">
        <a:spcBef>
          <a:spcPct val="0"/>
        </a:spcBef>
        <a:spcAft>
          <a:spcPct val="0"/>
        </a:spcAft>
        <a:defRPr sz="3200" b="1">
          <a:solidFill>
            <a:srgbClr val="FFFFFF"/>
          </a:solidFill>
          <a:latin typeface="Arial Narrow" pitchFamily="-107" charset="0"/>
          <a:ea typeface="MS PGothic" pitchFamily="34" charset="-128"/>
          <a:cs typeface="ＭＳ Ｐゴシック" pitchFamily="-107" charset="-128"/>
        </a:defRPr>
      </a:lvl2pPr>
      <a:lvl3pPr algn="l" rtl="0" eaLnBrk="0" fontAlgn="base" hangingPunct="0">
        <a:spcBef>
          <a:spcPct val="0"/>
        </a:spcBef>
        <a:spcAft>
          <a:spcPct val="0"/>
        </a:spcAft>
        <a:defRPr sz="3200" b="1">
          <a:solidFill>
            <a:srgbClr val="FFFFFF"/>
          </a:solidFill>
          <a:latin typeface="Arial Narrow" pitchFamily="-107" charset="0"/>
          <a:ea typeface="MS PGothic" pitchFamily="34" charset="-128"/>
          <a:cs typeface="ＭＳ Ｐゴシック" pitchFamily="-107" charset="-128"/>
        </a:defRPr>
      </a:lvl3pPr>
      <a:lvl4pPr algn="l" rtl="0" eaLnBrk="0" fontAlgn="base" hangingPunct="0">
        <a:spcBef>
          <a:spcPct val="0"/>
        </a:spcBef>
        <a:spcAft>
          <a:spcPct val="0"/>
        </a:spcAft>
        <a:defRPr sz="3200" b="1">
          <a:solidFill>
            <a:srgbClr val="FFFFFF"/>
          </a:solidFill>
          <a:latin typeface="Arial Narrow" pitchFamily="-107" charset="0"/>
          <a:ea typeface="MS PGothic" pitchFamily="34" charset="-128"/>
          <a:cs typeface="ＭＳ Ｐゴシック" pitchFamily="-107" charset="-128"/>
        </a:defRPr>
      </a:lvl4pPr>
      <a:lvl5pPr algn="l" rtl="0" eaLnBrk="0" fontAlgn="base" hangingPunct="0">
        <a:spcBef>
          <a:spcPct val="0"/>
        </a:spcBef>
        <a:spcAft>
          <a:spcPct val="0"/>
        </a:spcAft>
        <a:defRPr sz="3200" b="1">
          <a:solidFill>
            <a:srgbClr val="FFFFFF"/>
          </a:solidFill>
          <a:latin typeface="Arial Narrow" pitchFamily="-107" charset="0"/>
          <a:ea typeface="MS PGothic" pitchFamily="34" charset="-128"/>
          <a:cs typeface="ＭＳ Ｐゴシック" pitchFamily="-107" charset="-128"/>
        </a:defRPr>
      </a:lvl5pPr>
      <a:lvl6pPr marL="457200" algn="l" rtl="0" fontAlgn="base">
        <a:spcBef>
          <a:spcPct val="0"/>
        </a:spcBef>
        <a:spcAft>
          <a:spcPct val="0"/>
        </a:spcAft>
        <a:defRPr sz="3200" b="1">
          <a:solidFill>
            <a:schemeClr val="tx2"/>
          </a:solidFill>
          <a:latin typeface="Arial Narrow" pitchFamily="-107" charset="0"/>
        </a:defRPr>
      </a:lvl6pPr>
      <a:lvl7pPr marL="914400" algn="l" rtl="0" fontAlgn="base">
        <a:spcBef>
          <a:spcPct val="0"/>
        </a:spcBef>
        <a:spcAft>
          <a:spcPct val="0"/>
        </a:spcAft>
        <a:defRPr sz="3200" b="1">
          <a:solidFill>
            <a:schemeClr val="tx2"/>
          </a:solidFill>
          <a:latin typeface="Arial Narrow" pitchFamily="-107" charset="0"/>
        </a:defRPr>
      </a:lvl7pPr>
      <a:lvl8pPr marL="1371600" algn="l" rtl="0" fontAlgn="base">
        <a:spcBef>
          <a:spcPct val="0"/>
        </a:spcBef>
        <a:spcAft>
          <a:spcPct val="0"/>
        </a:spcAft>
        <a:defRPr sz="3200" b="1">
          <a:solidFill>
            <a:schemeClr val="tx2"/>
          </a:solidFill>
          <a:latin typeface="Arial Narrow" pitchFamily="-107" charset="0"/>
        </a:defRPr>
      </a:lvl8pPr>
      <a:lvl9pPr marL="1828800" algn="l" rtl="0" fontAlgn="base">
        <a:spcBef>
          <a:spcPct val="0"/>
        </a:spcBef>
        <a:spcAft>
          <a:spcPct val="0"/>
        </a:spcAft>
        <a:defRPr sz="3200" b="1">
          <a:solidFill>
            <a:schemeClr val="tx2"/>
          </a:solidFill>
          <a:latin typeface="Arial Narrow" pitchFamily="-107" charset="0"/>
        </a:defRPr>
      </a:lvl9pPr>
    </p:titleStyle>
    <p:bodyStyle>
      <a:lvl1pPr marL="342900" indent="-342900" algn="l" rtl="0" eaLnBrk="0" fontAlgn="base" hangingPunct="0">
        <a:spcBef>
          <a:spcPct val="20000"/>
        </a:spcBef>
        <a:spcAft>
          <a:spcPct val="0"/>
        </a:spcAft>
        <a:buClr>
          <a:srgbClr val="D40138"/>
        </a:buClr>
        <a:buChar char="•"/>
        <a:defRPr sz="2600">
          <a:solidFill>
            <a:schemeClr val="tx1"/>
          </a:solidFill>
          <a:latin typeface="+mn-lt"/>
          <a:ea typeface="MS PGothic" pitchFamily="34" charset="-128"/>
          <a:cs typeface="ＭＳ Ｐゴシック" pitchFamily="-107" charset="-128"/>
        </a:defRPr>
      </a:lvl1pPr>
      <a:lvl2pPr marL="742950" indent="-285750" algn="l" rtl="0" eaLnBrk="0" fontAlgn="base" hangingPunct="0">
        <a:spcBef>
          <a:spcPct val="20000"/>
        </a:spcBef>
        <a:spcAft>
          <a:spcPct val="0"/>
        </a:spcAft>
        <a:buChar char="–"/>
        <a:defRPr sz="2400">
          <a:solidFill>
            <a:schemeClr val="tx1"/>
          </a:solidFill>
          <a:latin typeface="+mn-lt"/>
          <a:ea typeface="MS PGothic" pitchFamily="34" charset="-128"/>
          <a:cs typeface="ＭＳ Ｐゴシック"/>
        </a:defRPr>
      </a:lvl2pPr>
      <a:lvl3pPr marL="1143000" indent="-228600" algn="l" rtl="0" eaLnBrk="0" fontAlgn="base" hangingPunct="0">
        <a:spcBef>
          <a:spcPct val="20000"/>
        </a:spcBef>
        <a:spcAft>
          <a:spcPct val="0"/>
        </a:spcAft>
        <a:buChar char="•"/>
        <a:defRPr sz="2000">
          <a:solidFill>
            <a:schemeClr val="tx1"/>
          </a:solidFill>
          <a:latin typeface="+mn-lt"/>
          <a:ea typeface="MS PGothic" pitchFamily="34" charset="-128"/>
          <a:cs typeface="ＭＳ Ｐゴシック"/>
        </a:defRPr>
      </a:lvl3pPr>
      <a:lvl4pPr marL="1600200" indent="-228600" algn="l" rtl="0" eaLnBrk="0" fontAlgn="base" hangingPunct="0">
        <a:spcBef>
          <a:spcPct val="20000"/>
        </a:spcBef>
        <a:spcAft>
          <a:spcPct val="0"/>
        </a:spcAft>
        <a:buChar char="–"/>
        <a:defRPr>
          <a:solidFill>
            <a:schemeClr val="tx1"/>
          </a:solidFill>
          <a:latin typeface="+mn-lt"/>
          <a:ea typeface="MS PGothic" pitchFamily="34" charset="-128"/>
          <a:cs typeface="ＭＳ Ｐゴシック"/>
        </a:defRPr>
      </a:lvl4pPr>
      <a:lvl5pPr marL="2057400" indent="-228600" algn="l" rtl="0" eaLnBrk="0" fontAlgn="base" hangingPunct="0">
        <a:spcBef>
          <a:spcPct val="20000"/>
        </a:spcBef>
        <a:spcAft>
          <a:spcPct val="0"/>
        </a:spcAft>
        <a:buChar char="»"/>
        <a:defRPr>
          <a:solidFill>
            <a:schemeClr val="tx1"/>
          </a:solidFill>
          <a:latin typeface="+mn-lt"/>
          <a:ea typeface="MS PGothic" pitchFamily="34" charset="-128"/>
          <a:cs typeface="ＭＳ Ｐゴシック"/>
        </a:defRPr>
      </a:lvl5pPr>
      <a:lvl6pPr marL="2514600" indent="-228600" algn="l" rtl="0" fontAlgn="base">
        <a:spcBef>
          <a:spcPct val="20000"/>
        </a:spcBef>
        <a:spcAft>
          <a:spcPct val="0"/>
        </a:spcAft>
        <a:buChar char="»"/>
        <a:defRPr>
          <a:solidFill>
            <a:schemeClr val="tx1"/>
          </a:solidFill>
          <a:latin typeface="+mn-lt"/>
          <a:ea typeface="ＭＳ Ｐゴシック" pitchFamily="-107" charset="-128"/>
        </a:defRPr>
      </a:lvl6pPr>
      <a:lvl7pPr marL="2971800" indent="-228600" algn="l" rtl="0" fontAlgn="base">
        <a:spcBef>
          <a:spcPct val="20000"/>
        </a:spcBef>
        <a:spcAft>
          <a:spcPct val="0"/>
        </a:spcAft>
        <a:buChar char="»"/>
        <a:defRPr>
          <a:solidFill>
            <a:schemeClr val="tx1"/>
          </a:solidFill>
          <a:latin typeface="+mn-lt"/>
          <a:ea typeface="ＭＳ Ｐゴシック" pitchFamily="-107" charset="-128"/>
        </a:defRPr>
      </a:lvl7pPr>
      <a:lvl8pPr marL="3429000" indent="-228600" algn="l" rtl="0" fontAlgn="base">
        <a:spcBef>
          <a:spcPct val="20000"/>
        </a:spcBef>
        <a:spcAft>
          <a:spcPct val="0"/>
        </a:spcAft>
        <a:buChar char="»"/>
        <a:defRPr>
          <a:solidFill>
            <a:schemeClr val="tx1"/>
          </a:solidFill>
          <a:latin typeface="+mn-lt"/>
          <a:ea typeface="ＭＳ Ｐゴシック" pitchFamily="-107" charset="-128"/>
        </a:defRPr>
      </a:lvl8pPr>
      <a:lvl9pPr marL="3886200" indent="-228600" algn="l" rtl="0" fontAlgn="base">
        <a:spcBef>
          <a:spcPct val="20000"/>
        </a:spcBef>
        <a:spcAft>
          <a:spcPct val="0"/>
        </a:spcAft>
        <a:buChar char="»"/>
        <a:defRPr>
          <a:solidFill>
            <a:schemeClr val="tx1"/>
          </a:solidFill>
          <a:latin typeface="+mn-lt"/>
          <a:ea typeface="ＭＳ Ｐゴシック" pitchFamily="-107"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1"/>
          <a:srcRect/>
          <a:stretch>
            <a:fillRect/>
          </a:stretch>
        </a:blip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1600200" y="114300"/>
            <a:ext cx="73152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2051" name="Rectangle 3"/>
          <p:cNvSpPr>
            <a:spLocks noGrp="1" noChangeArrowheads="1"/>
          </p:cNvSpPr>
          <p:nvPr>
            <p:ph type="body" idx="1"/>
          </p:nvPr>
        </p:nvSpPr>
        <p:spPr bwMode="auto">
          <a:xfrm>
            <a:off x="1600200" y="1600200"/>
            <a:ext cx="7315200" cy="49434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Tree>
  </p:cSld>
  <p:clrMap bg1="lt1" tx1="dk1" bg2="lt2" tx2="dk2" accent1="accent1" accent2="accent2" accent3="accent3" accent4="accent4" accent5="accent5" accent6="accent6" hlink="hlink" folHlink="folHlink"/>
  <p:sldLayoutIdLst>
    <p:sldLayoutId id="2147484651" r:id="rId1"/>
    <p:sldLayoutId id="2147484652" r:id="rId2"/>
    <p:sldLayoutId id="2147484642" r:id="rId3"/>
    <p:sldLayoutId id="2147484653" r:id="rId4"/>
    <p:sldLayoutId id="2147484654" r:id="rId5"/>
    <p:sldLayoutId id="2147484655" r:id="rId6"/>
    <p:sldLayoutId id="2147484643" r:id="rId7"/>
    <p:sldLayoutId id="2147484644" r:id="rId8"/>
    <p:sldLayoutId id="2147484645" r:id="rId9"/>
  </p:sldLayoutIdLst>
  <p:transition/>
  <p:txStyles>
    <p:titleStyle>
      <a:lvl1pPr algn="l" rtl="0" eaLnBrk="0" fontAlgn="base" hangingPunct="0">
        <a:spcBef>
          <a:spcPct val="0"/>
        </a:spcBef>
        <a:spcAft>
          <a:spcPct val="0"/>
        </a:spcAft>
        <a:defRPr sz="3200" b="1">
          <a:solidFill>
            <a:srgbClr val="FFFFFF"/>
          </a:solidFill>
          <a:latin typeface="+mj-lt"/>
          <a:ea typeface="MS PGothic" pitchFamily="34" charset="-128"/>
          <a:cs typeface="ＭＳ Ｐゴシック" pitchFamily="-107" charset="-128"/>
        </a:defRPr>
      </a:lvl1pPr>
      <a:lvl2pPr algn="l" rtl="0" eaLnBrk="0" fontAlgn="base" hangingPunct="0">
        <a:spcBef>
          <a:spcPct val="0"/>
        </a:spcBef>
        <a:spcAft>
          <a:spcPct val="0"/>
        </a:spcAft>
        <a:defRPr sz="3200" b="1">
          <a:solidFill>
            <a:srgbClr val="FFFFFF"/>
          </a:solidFill>
          <a:latin typeface="Arial Narrow" pitchFamily="-107" charset="0"/>
          <a:ea typeface="MS PGothic" pitchFamily="34" charset="-128"/>
          <a:cs typeface="ＭＳ Ｐゴシック" pitchFamily="-107" charset="-128"/>
        </a:defRPr>
      </a:lvl2pPr>
      <a:lvl3pPr algn="l" rtl="0" eaLnBrk="0" fontAlgn="base" hangingPunct="0">
        <a:spcBef>
          <a:spcPct val="0"/>
        </a:spcBef>
        <a:spcAft>
          <a:spcPct val="0"/>
        </a:spcAft>
        <a:defRPr sz="3200" b="1">
          <a:solidFill>
            <a:srgbClr val="FFFFFF"/>
          </a:solidFill>
          <a:latin typeface="Arial Narrow" pitchFamily="-107" charset="0"/>
          <a:ea typeface="MS PGothic" pitchFamily="34" charset="-128"/>
          <a:cs typeface="ＭＳ Ｐゴシック" pitchFamily="-107" charset="-128"/>
        </a:defRPr>
      </a:lvl3pPr>
      <a:lvl4pPr algn="l" rtl="0" eaLnBrk="0" fontAlgn="base" hangingPunct="0">
        <a:spcBef>
          <a:spcPct val="0"/>
        </a:spcBef>
        <a:spcAft>
          <a:spcPct val="0"/>
        </a:spcAft>
        <a:defRPr sz="3200" b="1">
          <a:solidFill>
            <a:srgbClr val="FFFFFF"/>
          </a:solidFill>
          <a:latin typeface="Arial Narrow" pitchFamily="-107" charset="0"/>
          <a:ea typeface="MS PGothic" pitchFamily="34" charset="-128"/>
          <a:cs typeface="ＭＳ Ｐゴシック" pitchFamily="-107" charset="-128"/>
        </a:defRPr>
      </a:lvl4pPr>
      <a:lvl5pPr algn="l" rtl="0" eaLnBrk="0" fontAlgn="base" hangingPunct="0">
        <a:spcBef>
          <a:spcPct val="0"/>
        </a:spcBef>
        <a:spcAft>
          <a:spcPct val="0"/>
        </a:spcAft>
        <a:defRPr sz="3200" b="1">
          <a:solidFill>
            <a:srgbClr val="FFFFFF"/>
          </a:solidFill>
          <a:latin typeface="Arial Narrow" pitchFamily="-107" charset="0"/>
          <a:ea typeface="MS PGothic" pitchFamily="34" charset="-128"/>
          <a:cs typeface="ＭＳ Ｐゴシック" pitchFamily="-107" charset="-128"/>
        </a:defRPr>
      </a:lvl5pPr>
      <a:lvl6pPr marL="457200" algn="l" rtl="0" fontAlgn="base">
        <a:spcBef>
          <a:spcPct val="0"/>
        </a:spcBef>
        <a:spcAft>
          <a:spcPct val="0"/>
        </a:spcAft>
        <a:defRPr sz="3200" b="1">
          <a:solidFill>
            <a:schemeClr val="tx2"/>
          </a:solidFill>
          <a:latin typeface="Arial Narrow" pitchFamily="-107" charset="0"/>
        </a:defRPr>
      </a:lvl6pPr>
      <a:lvl7pPr marL="914400" algn="l" rtl="0" fontAlgn="base">
        <a:spcBef>
          <a:spcPct val="0"/>
        </a:spcBef>
        <a:spcAft>
          <a:spcPct val="0"/>
        </a:spcAft>
        <a:defRPr sz="3200" b="1">
          <a:solidFill>
            <a:schemeClr val="tx2"/>
          </a:solidFill>
          <a:latin typeface="Arial Narrow" pitchFamily="-107" charset="0"/>
        </a:defRPr>
      </a:lvl7pPr>
      <a:lvl8pPr marL="1371600" algn="l" rtl="0" fontAlgn="base">
        <a:spcBef>
          <a:spcPct val="0"/>
        </a:spcBef>
        <a:spcAft>
          <a:spcPct val="0"/>
        </a:spcAft>
        <a:defRPr sz="3200" b="1">
          <a:solidFill>
            <a:schemeClr val="tx2"/>
          </a:solidFill>
          <a:latin typeface="Arial Narrow" pitchFamily="-107" charset="0"/>
        </a:defRPr>
      </a:lvl8pPr>
      <a:lvl9pPr marL="1828800" algn="l" rtl="0" fontAlgn="base">
        <a:spcBef>
          <a:spcPct val="0"/>
        </a:spcBef>
        <a:spcAft>
          <a:spcPct val="0"/>
        </a:spcAft>
        <a:defRPr sz="3200" b="1">
          <a:solidFill>
            <a:schemeClr val="tx2"/>
          </a:solidFill>
          <a:latin typeface="Arial Narrow" pitchFamily="-107" charset="0"/>
        </a:defRPr>
      </a:lvl9pPr>
    </p:titleStyle>
    <p:bodyStyle>
      <a:lvl1pPr marL="342900" indent="-342900" algn="l" rtl="0" eaLnBrk="0" fontAlgn="base" hangingPunct="0">
        <a:spcBef>
          <a:spcPct val="20000"/>
        </a:spcBef>
        <a:spcAft>
          <a:spcPct val="0"/>
        </a:spcAft>
        <a:buClr>
          <a:srgbClr val="D40138"/>
        </a:buClr>
        <a:buChar char="•"/>
        <a:defRPr sz="2600">
          <a:solidFill>
            <a:schemeClr val="tx1"/>
          </a:solidFill>
          <a:latin typeface="+mn-lt"/>
          <a:ea typeface="MS PGothic" pitchFamily="34" charset="-128"/>
          <a:cs typeface="ＭＳ Ｐゴシック" pitchFamily="-107" charset="-128"/>
        </a:defRPr>
      </a:lvl1pPr>
      <a:lvl2pPr marL="742950" indent="-285750" algn="l" rtl="0" eaLnBrk="0" fontAlgn="base" hangingPunct="0">
        <a:spcBef>
          <a:spcPct val="20000"/>
        </a:spcBef>
        <a:spcAft>
          <a:spcPct val="0"/>
        </a:spcAft>
        <a:buChar char="–"/>
        <a:defRPr sz="2400">
          <a:solidFill>
            <a:schemeClr val="tx1"/>
          </a:solidFill>
          <a:latin typeface="+mn-lt"/>
          <a:ea typeface="MS PGothic" pitchFamily="34" charset="-128"/>
          <a:cs typeface="ＭＳ Ｐゴシック"/>
        </a:defRPr>
      </a:lvl2pPr>
      <a:lvl3pPr marL="1143000" indent="-228600" algn="l" rtl="0" eaLnBrk="0" fontAlgn="base" hangingPunct="0">
        <a:spcBef>
          <a:spcPct val="20000"/>
        </a:spcBef>
        <a:spcAft>
          <a:spcPct val="0"/>
        </a:spcAft>
        <a:buChar char="•"/>
        <a:defRPr sz="2000">
          <a:solidFill>
            <a:schemeClr val="tx1"/>
          </a:solidFill>
          <a:latin typeface="+mn-lt"/>
          <a:ea typeface="MS PGothic" pitchFamily="34" charset="-128"/>
          <a:cs typeface="ＭＳ Ｐゴシック"/>
        </a:defRPr>
      </a:lvl3pPr>
      <a:lvl4pPr marL="1600200" indent="-228600" algn="l" rtl="0" eaLnBrk="0" fontAlgn="base" hangingPunct="0">
        <a:spcBef>
          <a:spcPct val="20000"/>
        </a:spcBef>
        <a:spcAft>
          <a:spcPct val="0"/>
        </a:spcAft>
        <a:buChar char="–"/>
        <a:defRPr>
          <a:solidFill>
            <a:schemeClr val="tx1"/>
          </a:solidFill>
          <a:latin typeface="+mn-lt"/>
          <a:ea typeface="MS PGothic" pitchFamily="34" charset="-128"/>
          <a:cs typeface="ＭＳ Ｐゴシック"/>
        </a:defRPr>
      </a:lvl4pPr>
      <a:lvl5pPr marL="2057400" indent="-228600" algn="l" rtl="0" eaLnBrk="0" fontAlgn="base" hangingPunct="0">
        <a:spcBef>
          <a:spcPct val="20000"/>
        </a:spcBef>
        <a:spcAft>
          <a:spcPct val="0"/>
        </a:spcAft>
        <a:buChar char="»"/>
        <a:defRPr>
          <a:solidFill>
            <a:schemeClr val="tx1"/>
          </a:solidFill>
          <a:latin typeface="+mn-lt"/>
          <a:ea typeface="MS PGothic" pitchFamily="34" charset="-128"/>
          <a:cs typeface="ＭＳ Ｐゴシック"/>
        </a:defRPr>
      </a:lvl5pPr>
      <a:lvl6pPr marL="2514600" indent="-228600" algn="l" rtl="0" fontAlgn="base">
        <a:spcBef>
          <a:spcPct val="20000"/>
        </a:spcBef>
        <a:spcAft>
          <a:spcPct val="0"/>
        </a:spcAft>
        <a:buChar char="»"/>
        <a:defRPr>
          <a:solidFill>
            <a:schemeClr val="tx1"/>
          </a:solidFill>
          <a:latin typeface="+mn-lt"/>
          <a:ea typeface="ＭＳ Ｐゴシック" pitchFamily="-107" charset="-128"/>
        </a:defRPr>
      </a:lvl6pPr>
      <a:lvl7pPr marL="2971800" indent="-228600" algn="l" rtl="0" fontAlgn="base">
        <a:spcBef>
          <a:spcPct val="20000"/>
        </a:spcBef>
        <a:spcAft>
          <a:spcPct val="0"/>
        </a:spcAft>
        <a:buChar char="»"/>
        <a:defRPr>
          <a:solidFill>
            <a:schemeClr val="tx1"/>
          </a:solidFill>
          <a:latin typeface="+mn-lt"/>
          <a:ea typeface="ＭＳ Ｐゴシック" pitchFamily="-107" charset="-128"/>
        </a:defRPr>
      </a:lvl7pPr>
      <a:lvl8pPr marL="3429000" indent="-228600" algn="l" rtl="0" fontAlgn="base">
        <a:spcBef>
          <a:spcPct val="20000"/>
        </a:spcBef>
        <a:spcAft>
          <a:spcPct val="0"/>
        </a:spcAft>
        <a:buChar char="»"/>
        <a:defRPr>
          <a:solidFill>
            <a:schemeClr val="tx1"/>
          </a:solidFill>
          <a:latin typeface="+mn-lt"/>
          <a:ea typeface="ＭＳ Ｐゴシック" pitchFamily="-107" charset="-128"/>
        </a:defRPr>
      </a:lvl8pPr>
      <a:lvl9pPr marL="3886200" indent="-228600" algn="l" rtl="0" fontAlgn="base">
        <a:spcBef>
          <a:spcPct val="20000"/>
        </a:spcBef>
        <a:spcAft>
          <a:spcPct val="0"/>
        </a:spcAft>
        <a:buChar char="»"/>
        <a:defRPr>
          <a:solidFill>
            <a:schemeClr val="tx1"/>
          </a:solidFill>
          <a:latin typeface="+mn-lt"/>
          <a:ea typeface="ＭＳ Ｐゴシック" pitchFamily="-107"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useBgFill="1">
        <p:nvSpPr>
          <p:cNvPr id="8" name="Rounded Rectangle 7"/>
          <p:cNvSpPr/>
          <p:nvPr/>
        </p:nvSpPr>
        <p:spPr>
          <a:xfrm>
            <a:off x="63500" y="69850"/>
            <a:ext cx="9013825" cy="669290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fontAlgn="auto">
              <a:spcBef>
                <a:spcPts val="0"/>
              </a:spcBef>
              <a:spcAft>
                <a:spcPts val="0"/>
              </a:spcAft>
              <a:defRPr/>
            </a:pPr>
            <a:endParaRPr lang="en-US" sz="1800">
              <a:solidFill>
                <a:prstClr val="white"/>
              </a:solidFill>
            </a:endParaRPr>
          </a:p>
        </p:txBody>
      </p:sp>
      <p:sp>
        <p:nvSpPr>
          <p:cNvPr id="2052" name="Title Placeholder 21"/>
          <p:cNvSpPr>
            <a:spLocks noGrp="1"/>
          </p:cNvSpPr>
          <p:nvPr>
            <p:ph type="title"/>
          </p:nvPr>
        </p:nvSpPr>
        <p:spPr bwMode="auto">
          <a:xfrm>
            <a:off x="914400" y="274638"/>
            <a:ext cx="7772400" cy="1143000"/>
          </a:xfrm>
          <a:prstGeom prst="rect">
            <a:avLst/>
          </a:prstGeom>
          <a:solidFill>
            <a:schemeClr val="bg2"/>
          </a:solidFill>
          <a:ln w="9525">
            <a:noFill/>
            <a:miter lim="800000"/>
            <a:headEnd/>
            <a:tailEnd/>
          </a:ln>
        </p:spPr>
        <p:txBody>
          <a:bodyPr vert="horz" wrap="square" lIns="91440" tIns="45720" rIns="91440" bIns="91440" numCol="1" anchor="b" anchorCtr="0" compatLnSpc="1">
            <a:prstTxWarp prst="textNoShape">
              <a:avLst/>
            </a:prstTxWarp>
          </a:bodyPr>
          <a:lstStyle/>
          <a:p>
            <a:pPr lvl="0"/>
            <a:r>
              <a:rPr lang="en-US" smtClean="0"/>
              <a:t>Click to edit Master title style</a:t>
            </a:r>
          </a:p>
        </p:txBody>
      </p:sp>
      <p:sp>
        <p:nvSpPr>
          <p:cNvPr id="2053" name="Text Placeholder 12"/>
          <p:cNvSpPr>
            <a:spLocks noGrp="1"/>
          </p:cNvSpPr>
          <p:nvPr>
            <p:ph type="body" idx="1"/>
          </p:nvPr>
        </p:nvSpPr>
        <p:spPr bwMode="auto">
          <a:xfrm>
            <a:off x="914400" y="1447800"/>
            <a:ext cx="7772400" cy="4572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4" name="Date Placeholder 13"/>
          <p:cNvSpPr>
            <a:spLocks noGrp="1"/>
          </p:cNvSpPr>
          <p:nvPr>
            <p:ph type="dt" sz="half" idx="2"/>
          </p:nvPr>
        </p:nvSpPr>
        <p:spPr>
          <a:xfrm>
            <a:off x="6172200" y="6191250"/>
            <a:ext cx="1600200" cy="476250"/>
          </a:xfrm>
          <a:prstGeom prst="rect">
            <a:avLst/>
          </a:prstGeom>
        </p:spPr>
        <p:txBody>
          <a:bodyPr anchor="ctr" anchorCtr="0"/>
          <a:lstStyle>
            <a:lvl1pPr algn="r" eaLnBrk="1" fontAlgn="auto" latinLnBrk="0" hangingPunct="1">
              <a:spcBef>
                <a:spcPts val="0"/>
              </a:spcBef>
              <a:spcAft>
                <a:spcPts val="0"/>
              </a:spcAft>
              <a:defRPr kumimoji="0" sz="1400" smtClean="0">
                <a:solidFill>
                  <a:srgbClr val="04617B"/>
                </a:solidFill>
                <a:latin typeface="+mn-lt"/>
              </a:defRPr>
            </a:lvl1pPr>
          </a:lstStyle>
          <a:p>
            <a:pPr>
              <a:defRPr/>
            </a:pPr>
            <a:fld id="{9EE997A1-8078-4E28-9F5B-A8BD1272AF2D}" type="datetimeFigureOut">
              <a:rPr lang="en-US">
                <a:ea typeface="+mn-ea"/>
              </a:rPr>
              <a:pPr>
                <a:defRPr/>
              </a:pPr>
              <a:t>9/4/2012</a:t>
            </a:fld>
            <a:endParaRPr lang="en-US">
              <a:ea typeface="+mn-ea"/>
            </a:endParaRPr>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fontAlgn="auto" latinLnBrk="0" hangingPunct="1">
              <a:spcBef>
                <a:spcPts val="0"/>
              </a:spcBef>
              <a:spcAft>
                <a:spcPts val="0"/>
              </a:spcAft>
              <a:defRPr kumimoji="0" sz="1400">
                <a:solidFill>
                  <a:srgbClr val="04617B"/>
                </a:solidFill>
                <a:latin typeface="+mn-lt"/>
              </a:defRPr>
            </a:lvl1pPr>
          </a:lstStyle>
          <a:p>
            <a:pPr>
              <a:defRPr/>
            </a:pPr>
            <a:endParaRPr lang="en-US">
              <a:ea typeface="+mn-ea"/>
            </a:endParaRPr>
          </a:p>
        </p:txBody>
      </p:sp>
      <p:sp>
        <p:nvSpPr>
          <p:cNvPr id="23" name="Slide Number Placeholder 22"/>
          <p:cNvSpPr>
            <a:spLocks noGrp="1"/>
          </p:cNvSpPr>
          <p:nvPr>
            <p:ph type="sldNum" sz="quarter" idx="4"/>
          </p:nvPr>
        </p:nvSpPr>
        <p:spPr>
          <a:xfrm>
            <a:off x="146050" y="6210300"/>
            <a:ext cx="457200" cy="457200"/>
          </a:xfrm>
          <a:prstGeom prst="ellipse">
            <a:avLst/>
          </a:prstGeom>
          <a:noFill/>
          <a:ln>
            <a:noFill/>
          </a:ln>
        </p:spPr>
        <p:txBody>
          <a:bodyPr wrap="none" lIns="0" tIns="0" rIns="0" bIns="0" anchor="ctr" anchorCtr="1">
            <a:noAutofit/>
          </a:bodyPr>
          <a:lstStyle>
            <a:lvl1pPr algn="ctr" eaLnBrk="1" fontAlgn="auto" latinLnBrk="0" hangingPunct="1">
              <a:spcBef>
                <a:spcPts val="0"/>
              </a:spcBef>
              <a:spcAft>
                <a:spcPts val="0"/>
              </a:spcAft>
              <a:defRPr kumimoji="0" sz="1400" b="1" smtClean="0">
                <a:solidFill>
                  <a:srgbClr val="009DD9"/>
                </a:solidFill>
                <a:latin typeface="+mj-lt"/>
                <a:ea typeface="+mj-ea"/>
                <a:cs typeface="+mj-cs"/>
              </a:defRPr>
            </a:lvl1pPr>
          </a:lstStyle>
          <a:p>
            <a:pPr>
              <a:defRPr/>
            </a:pPr>
            <a:fld id="{44B15B69-8B1C-418B-97A5-5EAEE6D5FA45}" type="slidenum">
              <a:rPr lang="en-US"/>
              <a:pPr>
                <a:defRPr/>
              </a:pPr>
              <a:t>‹#›</a:t>
            </a:fld>
            <a:endParaRPr lang="en-US"/>
          </a:p>
        </p:txBody>
      </p:sp>
      <p:grpSp>
        <p:nvGrpSpPr>
          <p:cNvPr id="2" name="Group 9"/>
          <p:cNvGrpSpPr>
            <a:grpSpLocks/>
          </p:cNvGrpSpPr>
          <p:nvPr/>
        </p:nvGrpSpPr>
        <p:grpSpPr bwMode="auto">
          <a:xfrm>
            <a:off x="100013" y="5364163"/>
            <a:ext cx="1066800" cy="1447800"/>
            <a:chOff x="99350" y="5363900"/>
            <a:chExt cx="1066800" cy="1447800"/>
          </a:xfrm>
        </p:grpSpPr>
        <p:sp>
          <p:nvSpPr>
            <p:cNvPr id="11" name="Oval Callout 10"/>
            <p:cNvSpPr/>
            <p:nvPr/>
          </p:nvSpPr>
          <p:spPr bwMode="auto">
            <a:xfrm flipH="1">
              <a:off x="480350" y="5516300"/>
              <a:ext cx="685800" cy="533400"/>
            </a:xfrm>
            <a:prstGeom prst="wedgeEllipseCallout">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sp>
          <p:nvSpPr>
            <p:cNvPr id="12" name="Oval Callout 11"/>
            <p:cNvSpPr/>
            <p:nvPr/>
          </p:nvSpPr>
          <p:spPr bwMode="auto">
            <a:xfrm flipH="1">
              <a:off x="556550" y="6125900"/>
              <a:ext cx="457200" cy="228600"/>
            </a:xfrm>
            <a:prstGeom prst="wedgeEllipseCallout">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sp>
          <p:nvSpPr>
            <p:cNvPr id="15" name="Oval Callout 14"/>
            <p:cNvSpPr/>
            <p:nvPr/>
          </p:nvSpPr>
          <p:spPr bwMode="auto">
            <a:xfrm flipH="1">
              <a:off x="99350" y="5744900"/>
              <a:ext cx="533400" cy="381000"/>
            </a:xfrm>
            <a:prstGeom prst="wedgeEllipseCallout">
              <a:avLst>
                <a:gd name="adj1" fmla="val 25596"/>
                <a:gd name="adj2" fmla="val 62500"/>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sp>
          <p:nvSpPr>
            <p:cNvPr id="16" name="Oval Callout 15"/>
            <p:cNvSpPr/>
            <p:nvPr/>
          </p:nvSpPr>
          <p:spPr bwMode="auto">
            <a:xfrm flipH="1">
              <a:off x="404150" y="6659300"/>
              <a:ext cx="304800" cy="152400"/>
            </a:xfrm>
            <a:prstGeom prst="wedgeEllipseCallout">
              <a:avLst>
                <a:gd name="adj1" fmla="val 26042"/>
                <a:gd name="adj2" fmla="val 68750"/>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sp>
          <p:nvSpPr>
            <p:cNvPr id="17" name="Oval Callout 16"/>
            <p:cNvSpPr/>
            <p:nvPr/>
          </p:nvSpPr>
          <p:spPr bwMode="auto">
            <a:xfrm flipH="1">
              <a:off x="129512" y="6225912"/>
              <a:ext cx="487363" cy="409575"/>
            </a:xfrm>
            <a:prstGeom prst="wedgeEllipseCallout">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sp>
          <p:nvSpPr>
            <p:cNvPr id="18" name="Oval Callout 17"/>
            <p:cNvSpPr/>
            <p:nvPr/>
          </p:nvSpPr>
          <p:spPr bwMode="auto">
            <a:xfrm flipH="1">
              <a:off x="327950" y="5363900"/>
              <a:ext cx="228600" cy="152400"/>
            </a:xfrm>
            <a:prstGeom prst="wedgeEllipseCallout">
              <a:avLst>
                <a:gd name="adj1" fmla="val -17708"/>
                <a:gd name="adj2" fmla="val 81250"/>
              </a:avLst>
            </a:prstGeom>
            <a:noFill/>
            <a:ln w="38100" cap="flat" cmpd="sng" algn="ctr">
              <a:solidFill>
                <a:srgbClr val="00B050"/>
              </a:solidFill>
              <a:prstDash val="solid"/>
              <a:round/>
              <a:headEnd type="none" w="med" len="med"/>
              <a:tailEnd type="none" w="med" len="med"/>
            </a:ln>
            <a:effectLst>
              <a:outerShdw blurRad="50800" dist="38100" dir="2700000" algn="tl" rotWithShape="0">
                <a:prstClr val="black">
                  <a:alpha val="40000"/>
                </a:prstClr>
              </a:outerShdw>
            </a:effectLst>
          </p:spPr>
          <p:txBody>
            <a:bodyPr/>
            <a:lstStyle/>
            <a:p>
              <a:pPr eaLnBrk="0" hangingPunct="0">
                <a:defRPr/>
              </a:pPr>
              <a:endParaRPr lang="en-US">
                <a:solidFill>
                  <a:prstClr val="black"/>
                </a:solidFill>
                <a:latin typeface="Times" pitchFamily="-107" charset="0"/>
                <a:ea typeface="+mn-ea"/>
              </a:endParaRPr>
            </a:p>
          </p:txBody>
        </p:sp>
      </p:grpSp>
      <p:pic>
        <p:nvPicPr>
          <p:cNvPr id="2058" name="Picture 18" descr="r2r_badge_150dpi.png"/>
          <p:cNvPicPr>
            <a:picLocks noChangeAspect="1"/>
          </p:cNvPicPr>
          <p:nvPr/>
        </p:nvPicPr>
        <p:blipFill>
          <a:blip r:embed="rId13"/>
          <a:srcRect/>
          <a:stretch>
            <a:fillRect/>
          </a:stretch>
        </p:blipFill>
        <p:spPr bwMode="auto">
          <a:xfrm>
            <a:off x="7772400" y="152400"/>
            <a:ext cx="1219200" cy="528638"/>
          </a:xfrm>
          <a:prstGeom prst="rect">
            <a:avLst/>
          </a:prstGeom>
          <a:noFill/>
          <a:ln w="9525">
            <a:noFill/>
            <a:miter lim="800000"/>
            <a:headEnd/>
            <a:tailEnd/>
          </a:ln>
        </p:spPr>
      </p:pic>
      <p:pic>
        <p:nvPicPr>
          <p:cNvPr id="2059" name="Picture 19" descr="smallogobw.gif"/>
          <p:cNvPicPr>
            <a:picLocks noChangeAspect="1"/>
          </p:cNvPicPr>
          <p:nvPr/>
        </p:nvPicPr>
        <p:blipFill>
          <a:blip r:embed="rId14"/>
          <a:srcRect/>
          <a:stretch>
            <a:fillRect/>
          </a:stretch>
        </p:blipFill>
        <p:spPr bwMode="auto">
          <a:xfrm>
            <a:off x="7991475" y="6096000"/>
            <a:ext cx="923925" cy="58102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4657" r:id="rId1"/>
    <p:sldLayoutId id="2147484658" r:id="rId2"/>
    <p:sldLayoutId id="2147484659" r:id="rId3"/>
    <p:sldLayoutId id="2147484660" r:id="rId4"/>
    <p:sldLayoutId id="2147484661" r:id="rId5"/>
    <p:sldLayoutId id="2147484662" r:id="rId6"/>
    <p:sldLayoutId id="2147484663" r:id="rId7"/>
    <p:sldLayoutId id="2147484664" r:id="rId8"/>
    <p:sldLayoutId id="2147484665" r:id="rId9"/>
    <p:sldLayoutId id="2147484666" r:id="rId10"/>
    <p:sldLayoutId id="2147484667" r:id="rId11"/>
  </p:sldLayoutIdLst>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Franklin Gothic Book"/>
        </a:defRPr>
      </a:lvl2pPr>
      <a:lvl3pPr algn="l" rtl="0" fontAlgn="base">
        <a:spcBef>
          <a:spcPct val="0"/>
        </a:spcBef>
        <a:spcAft>
          <a:spcPct val="0"/>
        </a:spcAft>
        <a:defRPr sz="4000">
          <a:solidFill>
            <a:schemeClr val="tx2"/>
          </a:solidFill>
          <a:latin typeface="Franklin Gothic Book"/>
        </a:defRPr>
      </a:lvl3pPr>
      <a:lvl4pPr algn="l" rtl="0" fontAlgn="base">
        <a:spcBef>
          <a:spcPct val="0"/>
        </a:spcBef>
        <a:spcAft>
          <a:spcPct val="0"/>
        </a:spcAft>
        <a:defRPr sz="4000">
          <a:solidFill>
            <a:schemeClr val="tx2"/>
          </a:solidFill>
          <a:latin typeface="Franklin Gothic Book"/>
        </a:defRPr>
      </a:lvl4pPr>
      <a:lvl5pPr algn="l" rtl="0" fontAlgn="base">
        <a:spcBef>
          <a:spcPct val="0"/>
        </a:spcBef>
        <a:spcAft>
          <a:spcPct val="0"/>
        </a:spcAft>
        <a:defRPr sz="4000">
          <a:solidFill>
            <a:schemeClr val="tx2"/>
          </a:solidFill>
          <a:latin typeface="Franklin Gothic Book"/>
        </a:defRPr>
      </a:lvl5pPr>
      <a:lvl6pPr marL="457200" algn="l" rtl="0" fontAlgn="base">
        <a:spcBef>
          <a:spcPct val="0"/>
        </a:spcBef>
        <a:spcAft>
          <a:spcPct val="0"/>
        </a:spcAft>
        <a:defRPr sz="4000">
          <a:solidFill>
            <a:schemeClr val="tx2"/>
          </a:solidFill>
          <a:latin typeface="Franklin Gothic Book"/>
        </a:defRPr>
      </a:lvl6pPr>
      <a:lvl7pPr marL="914400" algn="l" rtl="0" fontAlgn="base">
        <a:spcBef>
          <a:spcPct val="0"/>
        </a:spcBef>
        <a:spcAft>
          <a:spcPct val="0"/>
        </a:spcAft>
        <a:defRPr sz="4000">
          <a:solidFill>
            <a:schemeClr val="tx2"/>
          </a:solidFill>
          <a:latin typeface="Franklin Gothic Book"/>
        </a:defRPr>
      </a:lvl7pPr>
      <a:lvl8pPr marL="1371600" algn="l" rtl="0" fontAlgn="base">
        <a:spcBef>
          <a:spcPct val="0"/>
        </a:spcBef>
        <a:spcAft>
          <a:spcPct val="0"/>
        </a:spcAft>
        <a:defRPr sz="4000">
          <a:solidFill>
            <a:schemeClr val="tx2"/>
          </a:solidFill>
          <a:latin typeface="Franklin Gothic Book"/>
        </a:defRPr>
      </a:lvl8pPr>
      <a:lvl9pPr marL="1828800" algn="l" rtl="0" fontAlgn="base">
        <a:spcBef>
          <a:spcPct val="0"/>
        </a:spcBef>
        <a:spcAft>
          <a:spcPct val="0"/>
        </a:spcAft>
        <a:defRPr sz="4000">
          <a:solidFill>
            <a:schemeClr val="tx2"/>
          </a:solidFill>
          <a:latin typeface="Franklin Gothic Book"/>
        </a:defRPr>
      </a:lvl9pPr>
    </p:titleStyle>
    <p:bodyStyle>
      <a:lvl1pPr marL="273050" indent="-273050" algn="l" rtl="0" fontAlgn="base">
        <a:spcBef>
          <a:spcPts val="575"/>
        </a:spcBef>
        <a:spcAft>
          <a:spcPct val="0"/>
        </a:spcAft>
        <a:buClr>
          <a:schemeClr val="accent1"/>
        </a:buClr>
        <a:buSzPct val="85000"/>
        <a:buFont typeface="Wingdings 2" pitchFamily="18" charset="2"/>
        <a:buChar char=""/>
        <a:defRPr sz="2600" kern="1200">
          <a:solidFill>
            <a:schemeClr val="tx1"/>
          </a:solidFill>
          <a:latin typeface="+mn-lt"/>
          <a:ea typeface="+mn-ea"/>
          <a:cs typeface="+mn-cs"/>
        </a:defRPr>
      </a:lvl1pPr>
      <a:lvl2pPr marL="547688" indent="-228600" algn="l" rtl="0" fontAlgn="base">
        <a:spcBef>
          <a:spcPts val="375"/>
        </a:spcBef>
        <a:spcAft>
          <a:spcPct val="0"/>
        </a:spcAft>
        <a:buClr>
          <a:schemeClr val="accent2"/>
        </a:buClr>
        <a:buSzPct val="85000"/>
        <a:buFont typeface="Wingdings 2" pitchFamily="18" charset="2"/>
        <a:buChar char=""/>
        <a:defRPr sz="2400" kern="1200">
          <a:solidFill>
            <a:schemeClr val="tx1"/>
          </a:solidFill>
          <a:latin typeface="+mn-lt"/>
          <a:ea typeface="+mn-ea"/>
          <a:cs typeface="+mn-cs"/>
        </a:defRPr>
      </a:lvl2pPr>
      <a:lvl3pPr marL="822325" indent="-228600" algn="l" rtl="0" fontAlgn="base">
        <a:spcBef>
          <a:spcPts val="375"/>
        </a:spcBef>
        <a:spcAft>
          <a:spcPct val="0"/>
        </a:spcAft>
        <a:buClr>
          <a:srgbClr val="AACCE9"/>
        </a:buClr>
        <a:buSzPct val="85000"/>
        <a:buFont typeface="Wingdings 2" pitchFamily="18" charset="2"/>
        <a:buChar char=""/>
        <a:defRPr sz="2000" kern="1200">
          <a:solidFill>
            <a:schemeClr val="tx1"/>
          </a:solidFill>
          <a:latin typeface="+mn-lt"/>
          <a:ea typeface="+mn-ea"/>
          <a:cs typeface="+mn-cs"/>
        </a:defRPr>
      </a:lvl3pPr>
      <a:lvl4pPr marL="1096963" indent="-228600" algn="l" rtl="0" fontAlgn="base">
        <a:spcBef>
          <a:spcPts val="375"/>
        </a:spcBef>
        <a:spcAft>
          <a:spcPct val="0"/>
        </a:spcAft>
        <a:buClr>
          <a:srgbClr val="0BD0D9"/>
        </a:buClr>
        <a:buSzPct val="80000"/>
        <a:buFont typeface="Wingdings 2" pitchFamily="18" charset="2"/>
        <a:buChar char=""/>
        <a:defRPr sz="2000" kern="1200">
          <a:solidFill>
            <a:schemeClr val="tx1"/>
          </a:solidFill>
          <a:latin typeface="+mn-lt"/>
          <a:ea typeface="+mn-ea"/>
          <a:cs typeface="+mn-cs"/>
        </a:defRPr>
      </a:lvl4pPr>
      <a:lvl5pPr marL="1371600" indent="-228600" algn="l" rtl="0" fontAlgn="base">
        <a:spcBef>
          <a:spcPts val="375"/>
        </a:spcBef>
        <a:spcAft>
          <a:spcPct val="0"/>
        </a:spcAft>
        <a:buClr>
          <a:srgbClr val="0BD0D9"/>
        </a:buClr>
        <a:buChar char="o"/>
        <a:defRPr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Microsoft_Office_Excel_Chart1.xls"/><Relationship Id="rId2" Type="http://schemas.openxmlformats.org/officeDocument/2006/relationships/slideLayout" Target="../slideLayouts/slideLayout9.xml"/><Relationship Id="rId1" Type="http://schemas.openxmlformats.org/officeDocument/2006/relationships/vmlDrawing" Target="../drawings/vmlDrawing1.v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oleObject" Target="../embeddings/Microsoft_Office_Excel_Chart2.xls"/><Relationship Id="rId2" Type="http://schemas.openxmlformats.org/officeDocument/2006/relationships/slideLayout" Target="../slideLayouts/slideLayout3.xml"/><Relationship Id="rId1" Type="http://schemas.openxmlformats.org/officeDocument/2006/relationships/vmlDrawing" Target="../drawings/vmlDrawing2.vml"/></Relationships>
</file>

<file path=ppt/slides/_rels/slide44.xml.rels><?xml version="1.0" encoding="UTF-8" standalone="yes"?>
<Relationships xmlns="http://schemas.openxmlformats.org/package/2006/relationships"><Relationship Id="rId3" Type="http://schemas.openxmlformats.org/officeDocument/2006/relationships/oleObject" Target="../embeddings/Microsoft_Office_Excel_Chart3.xls"/><Relationship Id="rId2" Type="http://schemas.openxmlformats.org/officeDocument/2006/relationships/slideLayout" Target="../slideLayouts/slideLayout3.xml"/><Relationship Id="rId1" Type="http://schemas.openxmlformats.org/officeDocument/2006/relationships/vmlDrawing" Target="../drawings/vmlDrawing3.vml"/></Relationships>
</file>

<file path=ppt/slides/_rels/slide45.xml.rels><?xml version="1.0" encoding="UTF-8" standalone="yes"?>
<Relationships xmlns="http://schemas.openxmlformats.org/package/2006/relationships"><Relationship Id="rId3" Type="http://schemas.openxmlformats.org/officeDocument/2006/relationships/hyperlink" Target="http://jama.jamanetwork.com/article.aspx?articleid=1221707" TargetMode="External"/><Relationship Id="rId2" Type="http://schemas.openxmlformats.org/officeDocument/2006/relationships/hyperlink" Target="http://jama.jamanetwork.com/article.aspx?articleid=1352118" TargetMode="Externa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9.xml"/><Relationship Id="rId1" Type="http://schemas.openxmlformats.org/officeDocument/2006/relationships/vmlDrawing" Target="../drawings/vmlDrawing4.v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ubtitle 2"/>
          <p:cNvSpPr>
            <a:spLocks noGrp="1"/>
          </p:cNvSpPr>
          <p:nvPr>
            <p:ph type="subTitle" idx="1"/>
          </p:nvPr>
        </p:nvSpPr>
        <p:spPr>
          <a:xfrm>
            <a:off x="1447800" y="457200"/>
            <a:ext cx="7467600" cy="5029200"/>
          </a:xfr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defRPr/>
            </a:pPr>
            <a:r>
              <a:rPr lang="en-US" sz="5400" dirty="0" smtClean="0">
                <a:ln w="18415" cmpd="sng">
                  <a:solidFill>
                    <a:srgbClr val="FFFFFF"/>
                  </a:solidFill>
                  <a:prstDash val="solid"/>
                </a:ln>
                <a:effectLst>
                  <a:outerShdw blurRad="38100" dist="38100" dir="2700000" algn="tl">
                    <a:srgbClr val="000000">
                      <a:alpha val="43137"/>
                    </a:srgbClr>
                  </a:outerShdw>
                </a:effectLst>
                <a:latin typeface="Arial" pitchFamily="34" charset="0"/>
                <a:ea typeface="ＭＳ Ｐゴシック" pitchFamily="-107" charset="-128"/>
                <a:cs typeface="Arial" pitchFamily="34" charset="0"/>
              </a:rPr>
              <a:t>MAKING DATA TALK</a:t>
            </a:r>
          </a:p>
          <a:p>
            <a:pPr>
              <a:spcBef>
                <a:spcPts val="1200"/>
              </a:spcBef>
              <a:defRPr/>
            </a:pPr>
            <a:r>
              <a:rPr lang="en-US" sz="2400" b="1" dirty="0" smtClean="0">
                <a:solidFill>
                  <a:schemeClr val="bg1"/>
                </a:solidFill>
                <a:latin typeface="Arial" pitchFamily="34" charset="0"/>
                <a:ea typeface="ＭＳ Ｐゴシック" pitchFamily="-107" charset="-128"/>
                <a:cs typeface="Arial" pitchFamily="34" charset="0"/>
              </a:rPr>
              <a:t>Communicating Public Health Data</a:t>
            </a:r>
          </a:p>
          <a:p>
            <a:pPr algn="l">
              <a:defRPr/>
            </a:pPr>
            <a:endParaRPr lang="en-US" sz="1400" dirty="0" smtClean="0">
              <a:latin typeface="Arial" pitchFamily="34" charset="0"/>
              <a:ea typeface="ＭＳ Ｐゴシック" pitchFamily="-107" charset="-128"/>
              <a:cs typeface="Arial" pitchFamily="34" charset="0"/>
            </a:endParaRPr>
          </a:p>
          <a:p>
            <a:pPr algn="r">
              <a:defRPr/>
            </a:pPr>
            <a:endParaRPr lang="en-US" sz="2000" dirty="0" smtClean="0">
              <a:solidFill>
                <a:schemeClr val="bg1"/>
              </a:solidFill>
              <a:latin typeface="Arial" pitchFamily="34" charset="0"/>
              <a:ea typeface="ＭＳ Ｐゴシック" pitchFamily="-107" charset="-128"/>
              <a:cs typeface="Arial" pitchFamily="34" charset="0"/>
            </a:endParaRPr>
          </a:p>
          <a:p>
            <a:pPr algn="r">
              <a:defRPr/>
            </a:pPr>
            <a:endParaRPr lang="en-US" sz="2000" dirty="0" smtClean="0">
              <a:solidFill>
                <a:schemeClr val="bg1"/>
              </a:solidFill>
              <a:latin typeface="Arial" pitchFamily="34" charset="0"/>
              <a:ea typeface="ＭＳ Ｐゴシック" pitchFamily="-107" charset="-128"/>
              <a:cs typeface="Arial" pitchFamily="34" charset="0"/>
            </a:endParaRPr>
          </a:p>
          <a:p>
            <a:pPr algn="r">
              <a:defRPr/>
            </a:pPr>
            <a:endParaRPr lang="en-US" sz="2000" dirty="0" smtClean="0">
              <a:solidFill>
                <a:schemeClr val="bg1"/>
              </a:solidFill>
              <a:latin typeface="Arial" pitchFamily="34" charset="0"/>
              <a:ea typeface="ＭＳ Ｐゴシック" pitchFamily="-107" charset="-128"/>
              <a:cs typeface="Arial" pitchFamily="34" charset="0"/>
            </a:endParaRPr>
          </a:p>
          <a:p>
            <a:pPr>
              <a:defRPr/>
            </a:pPr>
            <a:r>
              <a:rPr lang="en-US" sz="2000" dirty="0" smtClean="0">
                <a:solidFill>
                  <a:schemeClr val="bg1"/>
                </a:solidFill>
                <a:latin typeface="Arial" pitchFamily="34" charset="0"/>
                <a:ea typeface="ＭＳ Ｐゴシック" pitchFamily="-107" charset="-128"/>
                <a:cs typeface="Arial" pitchFamily="34" charset="0"/>
              </a:rPr>
              <a:t>David E. Nelson, MD, MPH</a:t>
            </a:r>
          </a:p>
          <a:p>
            <a:pPr>
              <a:defRPr/>
            </a:pPr>
            <a:r>
              <a:rPr lang="en-US" sz="2000" dirty="0" smtClean="0">
                <a:solidFill>
                  <a:schemeClr val="bg1"/>
                </a:solidFill>
                <a:latin typeface="Arial" pitchFamily="34" charset="0"/>
                <a:ea typeface="ＭＳ Ｐゴシック" pitchFamily="-107" charset="-128"/>
                <a:cs typeface="Arial" pitchFamily="34" charset="0"/>
              </a:rPr>
              <a:t>Harry T. Kwon, PhD, MPH, MCHES</a:t>
            </a:r>
            <a:endParaRPr lang="en-US" sz="2000" baseline="30000" dirty="0" smtClean="0">
              <a:solidFill>
                <a:schemeClr val="bg1"/>
              </a:solidFill>
              <a:latin typeface="Arial" pitchFamily="34" charset="0"/>
              <a:ea typeface="ＭＳ Ｐゴシック" pitchFamily="-107" charset="-128"/>
              <a:cs typeface="Arial" pitchFamily="34" charset="0"/>
            </a:endParaRPr>
          </a:p>
          <a:p>
            <a:pPr algn="l">
              <a:defRPr/>
            </a:pPr>
            <a:endParaRPr lang="en-US" sz="1400" dirty="0" smtClean="0">
              <a:latin typeface="Arial" pitchFamily="34" charset="0"/>
              <a:ea typeface="ＭＳ Ｐゴシック" pitchFamily="-107" charset="-128"/>
              <a:cs typeface="Arial" pitchFamily="34" charset="0"/>
            </a:endParaRPr>
          </a:p>
          <a:p>
            <a:pPr algn="l">
              <a:defRPr/>
            </a:pPr>
            <a:endParaRPr lang="en-US" sz="1400" dirty="0" smtClean="0">
              <a:latin typeface="Arial" pitchFamily="34" charset="0"/>
              <a:ea typeface="ＭＳ Ｐゴシック" pitchFamily="-107" charset="-128"/>
              <a:cs typeface="Arial" pitchFamily="34" charset="0"/>
            </a:endParaRPr>
          </a:p>
          <a:p>
            <a:pPr algn="l">
              <a:defRPr/>
            </a:pPr>
            <a:endParaRPr lang="en-US" sz="1400" dirty="0" smtClean="0">
              <a:latin typeface="Arial" pitchFamily="34" charset="0"/>
              <a:ea typeface="ＭＳ Ｐゴシック" pitchFamily="-107" charset="-128"/>
              <a:cs typeface="Arial" pitchFamily="34" charset="0"/>
            </a:endParaRPr>
          </a:p>
          <a:p>
            <a:pPr algn="l">
              <a:defRPr/>
            </a:pPr>
            <a:endParaRPr lang="en-US" sz="1400" dirty="0" smtClean="0">
              <a:latin typeface="Arial" pitchFamily="34" charset="0"/>
              <a:ea typeface="ＭＳ Ｐゴシック" pitchFamily="-107" charset="-128"/>
              <a:cs typeface="Arial" pitchFamily="34" charset="0"/>
            </a:endParaRPr>
          </a:p>
          <a:p>
            <a:pPr algn="l">
              <a:defRPr/>
            </a:pPr>
            <a:r>
              <a:rPr lang="en-US" sz="1400" dirty="0" smtClean="0">
                <a:latin typeface="Arial" pitchFamily="34" charset="0"/>
                <a:ea typeface="ＭＳ Ｐゴシック" pitchFamily="-107" charset="-128"/>
                <a:cs typeface="Arial" pitchFamily="34" charset="0"/>
              </a:rPr>
              <a:t>September 5, 2012</a:t>
            </a:r>
          </a:p>
          <a:p>
            <a:pPr algn="l">
              <a:defRPr/>
            </a:pPr>
            <a:r>
              <a:rPr lang="en-US" sz="1400" dirty="0" smtClean="0">
                <a:latin typeface="Arial" pitchFamily="34" charset="0"/>
                <a:ea typeface="ＭＳ Ｐゴシック" pitchFamily="-107" charset="-128"/>
                <a:cs typeface="Arial" pitchFamily="34" charset="0"/>
              </a:rPr>
              <a:t>R2R Mentorship Program Training Webinar</a:t>
            </a:r>
          </a:p>
          <a:p>
            <a:pPr algn="l">
              <a:defRPr/>
            </a:pPr>
            <a:endParaRPr lang="en-US" sz="1400" dirty="0" smtClean="0">
              <a:latin typeface="Arial" pitchFamily="34" charset="0"/>
              <a:ea typeface="ＭＳ Ｐゴシック" pitchFamily="-107" charset="-128"/>
              <a:cs typeface="Arial" pitchFamily="34" charset="0"/>
            </a:endParaRP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228600"/>
            <a:ext cx="7696200" cy="800100"/>
          </a:xfrm>
        </p:spPr>
        <p:txBody>
          <a:bodyPr/>
          <a:lstStyle/>
          <a:p>
            <a:pPr>
              <a:defRPr/>
            </a:pPr>
            <a:r>
              <a:rPr lang="en-US" sz="3600" dirty="0" smtClean="0">
                <a:effectLst>
                  <a:outerShdw blurRad="38100" dist="38100" dir="2700000" algn="tl">
                    <a:srgbClr val="000000">
                      <a:alpha val="43137"/>
                    </a:srgbClr>
                  </a:outerShdw>
                </a:effectLst>
                <a:latin typeface="Arial" pitchFamily="34" charset="0"/>
                <a:ea typeface="ＭＳ Ｐゴシック" pitchFamily="-107" charset="-128"/>
                <a:cs typeface="Arial" pitchFamily="34" charset="0"/>
              </a:rPr>
              <a:t>Storylines that are Science-Based</a:t>
            </a:r>
            <a:endParaRPr lang="en-US" dirty="0">
              <a:effectLst>
                <a:outerShdw blurRad="38100" dist="38100" dir="2700000" algn="tl">
                  <a:srgbClr val="000000">
                    <a:alpha val="43137"/>
                  </a:srgbClr>
                </a:outerShdw>
              </a:effectLst>
              <a:latin typeface="Arial" pitchFamily="34" charset="0"/>
              <a:ea typeface="ＭＳ Ｐゴシック" pitchFamily="-107" charset="-128"/>
              <a:cs typeface="Arial" pitchFamily="34" charset="0"/>
            </a:endParaRPr>
          </a:p>
        </p:txBody>
      </p:sp>
      <p:sp>
        <p:nvSpPr>
          <p:cNvPr id="25603" name="Content Placeholder 2"/>
          <p:cNvSpPr>
            <a:spLocks noGrp="1"/>
          </p:cNvSpPr>
          <p:nvPr>
            <p:ph idx="1"/>
          </p:nvPr>
        </p:nvSpPr>
        <p:spPr>
          <a:xfrm>
            <a:off x="1524000" y="1524000"/>
            <a:ext cx="7315200" cy="4105275"/>
          </a:xfrm>
        </p:spPr>
        <p:txBody>
          <a:bodyPr/>
          <a:lstStyle/>
          <a:p>
            <a:pPr marL="0" indent="0">
              <a:buFont typeface="Arial"/>
              <a:buNone/>
              <a:defRPr/>
            </a:pPr>
            <a:r>
              <a:rPr lang="en-US" sz="2800" b="1" dirty="0" smtClean="0">
                <a:latin typeface="Arial" pitchFamily="34" charset="0"/>
                <a:cs typeface="Arial" pitchFamily="34" charset="0"/>
              </a:rPr>
              <a:t>Main Point:</a:t>
            </a:r>
            <a:r>
              <a:rPr lang="en-US" sz="2800" dirty="0" smtClean="0">
                <a:latin typeface="Arial" pitchFamily="34" charset="0"/>
                <a:cs typeface="Arial" pitchFamily="34" charset="0"/>
              </a:rPr>
              <a:t> What is core, or “bottom line” information, you want to convey?  This is your </a:t>
            </a:r>
            <a:r>
              <a:rPr lang="en-US" sz="2800" u="sng" dirty="0" smtClean="0">
                <a:latin typeface="Arial" pitchFamily="34" charset="0"/>
                <a:cs typeface="Arial" pitchFamily="34" charset="0"/>
              </a:rPr>
              <a:t>storyline</a:t>
            </a:r>
            <a:r>
              <a:rPr lang="en-US" sz="2800" dirty="0" smtClean="0">
                <a:latin typeface="Arial" pitchFamily="34" charset="0"/>
                <a:cs typeface="Arial" pitchFamily="34" charset="0"/>
              </a:rPr>
              <a:t> and everything in your messages keys off it.  Storylines differ for:</a:t>
            </a:r>
          </a:p>
          <a:p>
            <a:pPr marL="0" indent="0">
              <a:buFont typeface="Arial"/>
              <a:buNone/>
              <a:defRPr/>
            </a:pPr>
            <a:endParaRPr lang="en-US" sz="2800" dirty="0" smtClean="0">
              <a:latin typeface="Arial" pitchFamily="34" charset="0"/>
              <a:cs typeface="Arial" pitchFamily="34" charset="0"/>
            </a:endParaRPr>
          </a:p>
          <a:p>
            <a:pPr>
              <a:buFontTx/>
              <a:buChar char="•"/>
              <a:defRPr/>
            </a:pPr>
            <a:r>
              <a:rPr lang="en-US" sz="2800" dirty="0" smtClean="0">
                <a:latin typeface="Arial" pitchFamily="34" charset="0"/>
                <a:cs typeface="Arial" pitchFamily="34" charset="0"/>
              </a:rPr>
              <a:t>Settled Science</a:t>
            </a:r>
          </a:p>
          <a:p>
            <a:pPr lvl="1">
              <a:buFontTx/>
              <a:buChar char="–"/>
              <a:defRPr/>
            </a:pPr>
            <a:r>
              <a:rPr lang="en-US" dirty="0" smtClean="0">
                <a:latin typeface="Arial" pitchFamily="34" charset="0"/>
                <a:cs typeface="Arial" pitchFamily="34" charset="0"/>
              </a:rPr>
              <a:t>Ex: Fluoridating public water supplies reduces the risk of dental carries.</a:t>
            </a:r>
          </a:p>
          <a:p>
            <a:pPr lvl="1">
              <a:buFont typeface="Lucida Grande"/>
              <a:buNone/>
              <a:defRPr/>
            </a:pPr>
            <a:endParaRPr lang="en-US" sz="2800" dirty="0" smtClean="0">
              <a:latin typeface="Arial" pitchFamily="34" charset="0"/>
              <a:cs typeface="Arial" pitchFamily="34" charset="0"/>
            </a:endParaRPr>
          </a:p>
          <a:p>
            <a:pPr>
              <a:buFontTx/>
              <a:buChar char="•"/>
              <a:defRPr/>
            </a:pPr>
            <a:r>
              <a:rPr lang="en-US" sz="2800" dirty="0" smtClean="0">
                <a:latin typeface="Arial" pitchFamily="34" charset="0"/>
                <a:cs typeface="Arial" pitchFamily="34" charset="0"/>
              </a:rPr>
              <a:t>Unsettled Science</a:t>
            </a:r>
          </a:p>
          <a:p>
            <a:pPr lvl="1">
              <a:buFontTx/>
              <a:buChar char="–"/>
              <a:defRPr/>
            </a:pPr>
            <a:r>
              <a:rPr lang="en-US" dirty="0" smtClean="0">
                <a:latin typeface="Arial" pitchFamily="34" charset="0"/>
                <a:cs typeface="Arial" pitchFamily="34" charset="0"/>
              </a:rPr>
              <a:t>Ex: PSA Testing</a:t>
            </a:r>
          </a:p>
          <a:p>
            <a:pPr lvl="1">
              <a:buFont typeface="Lucida Grande"/>
              <a:buNone/>
              <a:defRPr/>
            </a:pPr>
            <a:endParaRPr lang="en-US" dirty="0" smtClean="0">
              <a:latin typeface="Arial" pitchFamily="34" charset="0"/>
              <a:cs typeface="Arial" pitchFamily="34" charset="0"/>
            </a:endParaRPr>
          </a:p>
          <a:p>
            <a:pPr lvl="1">
              <a:buFontTx/>
              <a:buChar char="•"/>
              <a:defRPr/>
            </a:pPr>
            <a:endParaRPr lang="en-US" dirty="0" smtClean="0">
              <a:latin typeface="Arial" pitchFamily="34" charset="0"/>
              <a:cs typeface="Arial" pitchFamily="34" charset="0"/>
            </a:endParaRPr>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304800"/>
            <a:ext cx="7391400" cy="1143000"/>
          </a:xfrm>
        </p:spPr>
        <p:txBody>
          <a:bodyPr/>
          <a:lstStyle/>
          <a:p>
            <a:pPr>
              <a:defRPr/>
            </a:pPr>
            <a:r>
              <a:rPr lang="en-US" sz="3400" dirty="0" smtClean="0">
                <a:effectLst>
                  <a:outerShdw blurRad="38100" dist="38100" dir="2700000" algn="tl">
                    <a:srgbClr val="000000">
                      <a:alpha val="43137"/>
                    </a:srgbClr>
                  </a:outerShdw>
                </a:effectLst>
                <a:latin typeface="Arial" pitchFamily="34" charset="0"/>
                <a:ea typeface="ＭＳ Ｐゴシック" pitchFamily="-107" charset="-128"/>
                <a:cs typeface="Arial" pitchFamily="34" charset="0"/>
              </a:rPr>
              <a:t>Four Purposes for Presenting Data</a:t>
            </a:r>
            <a:br>
              <a:rPr lang="en-US" sz="3400" dirty="0" smtClean="0">
                <a:effectLst>
                  <a:outerShdw blurRad="38100" dist="38100" dir="2700000" algn="tl">
                    <a:srgbClr val="000000">
                      <a:alpha val="43137"/>
                    </a:srgbClr>
                  </a:outerShdw>
                </a:effectLst>
                <a:latin typeface="Arial" pitchFamily="34" charset="0"/>
                <a:ea typeface="ＭＳ Ｐゴシック" pitchFamily="-107" charset="-128"/>
                <a:cs typeface="Arial" pitchFamily="34" charset="0"/>
              </a:rPr>
            </a:br>
            <a:endParaRPr lang="en-US" sz="3400" dirty="0">
              <a:effectLst>
                <a:outerShdw blurRad="38100" dist="38100" dir="2700000" algn="tl">
                  <a:srgbClr val="000000">
                    <a:alpha val="43137"/>
                  </a:srgbClr>
                </a:outerShdw>
              </a:effectLst>
              <a:latin typeface="Arial" pitchFamily="34" charset="0"/>
              <a:ea typeface="ＭＳ Ｐゴシック" pitchFamily="-107" charset="-128"/>
              <a:cs typeface="Arial" pitchFamily="34" charset="0"/>
            </a:endParaRPr>
          </a:p>
        </p:txBody>
      </p:sp>
      <p:sp>
        <p:nvSpPr>
          <p:cNvPr id="3" name="Content Placeholder 2"/>
          <p:cNvSpPr>
            <a:spLocks noGrp="1"/>
          </p:cNvSpPr>
          <p:nvPr>
            <p:ph idx="1"/>
          </p:nvPr>
        </p:nvSpPr>
        <p:spPr>
          <a:xfrm>
            <a:off x="1600200" y="1752600"/>
            <a:ext cx="7315200" cy="4038600"/>
          </a:xfrm>
        </p:spPr>
        <p:txBody>
          <a:bodyPr/>
          <a:lstStyle/>
          <a:p>
            <a:pPr marL="514350" indent="-514350">
              <a:buFont typeface="Arial"/>
              <a:buNone/>
              <a:defRPr/>
            </a:pPr>
            <a:endParaRPr lang="en-US" sz="2400" dirty="0" smtClean="0">
              <a:latin typeface="Arial" pitchFamily="34" charset="0"/>
              <a:ea typeface="ＭＳ Ｐゴシック" pitchFamily="-107" charset="-128"/>
              <a:cs typeface="Arial" pitchFamily="34" charset="0"/>
            </a:endParaRPr>
          </a:p>
          <a:p>
            <a:pPr marL="514350" indent="-514350">
              <a:buFont typeface="+mj-lt"/>
              <a:buAutoNum type="arabicPeriod"/>
              <a:defRPr/>
            </a:pPr>
            <a:r>
              <a:rPr lang="en-US" sz="2800" dirty="0" smtClean="0">
                <a:latin typeface="Arial" pitchFamily="34" charset="0"/>
                <a:ea typeface="ＭＳ Ｐゴシック" pitchFamily="-107" charset="-128"/>
                <a:cs typeface="Arial" pitchFamily="34" charset="0"/>
              </a:rPr>
              <a:t>Increase knowledge</a:t>
            </a:r>
          </a:p>
          <a:p>
            <a:pPr marL="514350" indent="-514350">
              <a:buFont typeface="+mj-lt"/>
              <a:buAutoNum type="arabicPeriod"/>
              <a:defRPr/>
            </a:pPr>
            <a:endParaRPr lang="en-US" sz="2800" dirty="0" smtClean="0">
              <a:latin typeface="Arial" pitchFamily="34" charset="0"/>
              <a:ea typeface="ＭＳ Ｐゴシック" pitchFamily="-107" charset="-128"/>
              <a:cs typeface="Arial" pitchFamily="34" charset="0"/>
            </a:endParaRPr>
          </a:p>
          <a:p>
            <a:pPr marL="514350" indent="-514350">
              <a:buFont typeface="+mj-lt"/>
              <a:buAutoNum type="arabicPeriod"/>
              <a:defRPr/>
            </a:pPr>
            <a:r>
              <a:rPr lang="en-US" sz="2800" dirty="0" smtClean="0">
                <a:latin typeface="Arial" pitchFamily="34" charset="0"/>
                <a:ea typeface="ＭＳ Ｐゴシック" pitchFamily="-107" charset="-128"/>
                <a:cs typeface="Arial" pitchFamily="34" charset="0"/>
              </a:rPr>
              <a:t>Instruct</a:t>
            </a:r>
          </a:p>
          <a:p>
            <a:pPr marL="514350" indent="-514350">
              <a:buFont typeface="+mj-lt"/>
              <a:buAutoNum type="arabicPeriod"/>
              <a:defRPr/>
            </a:pPr>
            <a:endParaRPr lang="en-US" sz="2800" dirty="0" smtClean="0">
              <a:latin typeface="Arial" pitchFamily="34" charset="0"/>
              <a:ea typeface="ＭＳ Ｐゴシック" pitchFamily="-107" charset="-128"/>
              <a:cs typeface="Arial" pitchFamily="34" charset="0"/>
            </a:endParaRPr>
          </a:p>
          <a:p>
            <a:pPr marL="514350" indent="-514350">
              <a:buFont typeface="+mj-lt"/>
              <a:buAutoNum type="arabicPeriod"/>
              <a:defRPr/>
            </a:pPr>
            <a:r>
              <a:rPr lang="en-US" sz="2800" dirty="0" smtClean="0">
                <a:latin typeface="Arial" pitchFamily="34" charset="0"/>
                <a:ea typeface="ＭＳ Ｐゴシック" pitchFamily="-107" charset="-128"/>
                <a:cs typeface="Arial" pitchFamily="34" charset="0"/>
              </a:rPr>
              <a:t>Facilitate informed decision-making</a:t>
            </a:r>
          </a:p>
          <a:p>
            <a:pPr marL="514350" indent="-514350">
              <a:buFont typeface="+mj-lt"/>
              <a:buAutoNum type="arabicPeriod"/>
              <a:defRPr/>
            </a:pPr>
            <a:endParaRPr lang="en-US" sz="2800" dirty="0" smtClean="0">
              <a:latin typeface="Arial" pitchFamily="34" charset="0"/>
              <a:ea typeface="ＭＳ Ｐゴシック" pitchFamily="-107" charset="-128"/>
              <a:cs typeface="Arial" pitchFamily="34" charset="0"/>
            </a:endParaRPr>
          </a:p>
          <a:p>
            <a:pPr marL="514350" indent="-514350">
              <a:buFont typeface="+mj-lt"/>
              <a:buAutoNum type="arabicPeriod"/>
              <a:defRPr/>
            </a:pPr>
            <a:r>
              <a:rPr lang="en-US" sz="2800" dirty="0" smtClean="0">
                <a:latin typeface="Arial" pitchFamily="34" charset="0"/>
                <a:ea typeface="ＭＳ Ｐゴシック" pitchFamily="-107" charset="-128"/>
                <a:cs typeface="Arial" pitchFamily="34" charset="0"/>
              </a:rPr>
              <a:t>Persuade</a:t>
            </a:r>
          </a:p>
          <a:p>
            <a:pPr>
              <a:defRPr/>
            </a:pPr>
            <a:endParaRPr lang="en-US" sz="2800" dirty="0">
              <a:latin typeface="Arial" pitchFamily="34" charset="0"/>
              <a:ea typeface="ＭＳ Ｐゴシック" pitchFamily="-107" charset="-128"/>
              <a:cs typeface="Arial" pitchFamily="34" charset="0"/>
            </a:endParaRPr>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US" smtClean="0">
                <a:latin typeface="Arial" pitchFamily="34" charset="0"/>
                <a:cs typeface="Arial" pitchFamily="34" charset="0"/>
              </a:rPr>
              <a:t>Major Types of Lay Audiences</a:t>
            </a:r>
          </a:p>
        </p:txBody>
      </p:sp>
      <p:sp>
        <p:nvSpPr>
          <p:cNvPr id="24579" name="Content Placeholder 2"/>
          <p:cNvSpPr>
            <a:spLocks noGrp="1"/>
          </p:cNvSpPr>
          <p:nvPr>
            <p:ph idx="1"/>
          </p:nvPr>
        </p:nvSpPr>
        <p:spPr>
          <a:xfrm>
            <a:off x="1676400" y="1912938"/>
            <a:ext cx="7315200" cy="4943475"/>
          </a:xfrm>
        </p:spPr>
        <p:txBody>
          <a:bodyPr/>
          <a:lstStyle/>
          <a:p>
            <a:pPr>
              <a:buFontTx/>
              <a:buChar char="•"/>
            </a:pPr>
            <a:r>
              <a:rPr lang="en-US" sz="2800" smtClean="0">
                <a:latin typeface="Arial" pitchFamily="34" charset="0"/>
                <a:cs typeface="Arial" pitchFamily="34" charset="0"/>
              </a:rPr>
              <a:t>General Public</a:t>
            </a:r>
          </a:p>
          <a:p>
            <a:pPr>
              <a:buFontTx/>
              <a:buChar char="•"/>
            </a:pPr>
            <a:endParaRPr lang="en-US" sz="2800" smtClean="0">
              <a:latin typeface="Arial" pitchFamily="34" charset="0"/>
              <a:cs typeface="Arial" pitchFamily="34" charset="0"/>
            </a:endParaRPr>
          </a:p>
          <a:p>
            <a:pPr>
              <a:buFontTx/>
              <a:buChar char="•"/>
            </a:pPr>
            <a:r>
              <a:rPr lang="en-US" sz="2800" smtClean="0">
                <a:latin typeface="Arial" pitchFamily="34" charset="0"/>
                <a:cs typeface="Arial" pitchFamily="34" charset="0"/>
              </a:rPr>
              <a:t>Policy Makers</a:t>
            </a:r>
          </a:p>
          <a:p>
            <a:pPr>
              <a:buFontTx/>
              <a:buChar char="•"/>
            </a:pPr>
            <a:endParaRPr lang="en-US" sz="2800" smtClean="0">
              <a:latin typeface="Arial" pitchFamily="34" charset="0"/>
              <a:cs typeface="Arial" pitchFamily="34" charset="0"/>
            </a:endParaRPr>
          </a:p>
          <a:p>
            <a:pPr>
              <a:buFontTx/>
              <a:buChar char="•"/>
            </a:pPr>
            <a:r>
              <a:rPr lang="en-US" sz="2800" smtClean="0">
                <a:latin typeface="Arial" pitchFamily="34" charset="0"/>
                <a:cs typeface="Arial" pitchFamily="34" charset="0"/>
              </a:rPr>
              <a:t>Media Representatives</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1524000" y="304800"/>
            <a:ext cx="7620000" cy="909638"/>
          </a:xfrm>
        </p:spPr>
        <p:txBody>
          <a:bodyPr/>
          <a:lstStyle/>
          <a:p>
            <a:pPr algn="ctr">
              <a:defRPr/>
            </a:pPr>
            <a:r>
              <a:rPr lang="en-US" sz="3600" dirty="0" smtClean="0">
                <a:effectLst>
                  <a:outerShdw blurRad="38100" dist="38100" dir="2700000" algn="tl">
                    <a:srgbClr val="000000">
                      <a:alpha val="43137"/>
                    </a:srgbClr>
                  </a:outerShdw>
                </a:effectLst>
                <a:latin typeface="Arial" pitchFamily="34" charset="0"/>
                <a:cs typeface="Arial" pitchFamily="34" charset="0"/>
              </a:rPr>
              <a:t>Audience Factors Influencing Communication About Health </a:t>
            </a:r>
          </a:p>
        </p:txBody>
      </p:sp>
      <p:sp>
        <p:nvSpPr>
          <p:cNvPr id="25603" name="Rectangle 3"/>
          <p:cNvSpPr>
            <a:spLocks noGrp="1" noChangeArrowheads="1"/>
          </p:cNvSpPr>
          <p:nvPr>
            <p:ph type="body" idx="1"/>
          </p:nvPr>
        </p:nvSpPr>
        <p:spPr>
          <a:xfrm>
            <a:off x="1600200" y="1933575"/>
            <a:ext cx="7391400" cy="4610100"/>
          </a:xfrm>
        </p:spPr>
        <p:txBody>
          <a:bodyPr/>
          <a:lstStyle/>
          <a:p>
            <a:r>
              <a:rPr lang="en-US" sz="2400" smtClean="0">
                <a:latin typeface="Arial" pitchFamily="34" charset="0"/>
                <a:cs typeface="Arial" pitchFamily="34" charset="0"/>
              </a:rPr>
              <a:t>General level of interest in health</a:t>
            </a:r>
          </a:p>
          <a:p>
            <a:r>
              <a:rPr lang="en-US" sz="2400" smtClean="0">
                <a:latin typeface="Arial" pitchFamily="34" charset="0"/>
                <a:cs typeface="Arial" pitchFamily="34" charset="0"/>
              </a:rPr>
              <a:t>Involvement with a specific health issue</a:t>
            </a:r>
          </a:p>
          <a:p>
            <a:r>
              <a:rPr lang="en-US" sz="2400" smtClean="0">
                <a:latin typeface="Arial" pitchFamily="34" charset="0"/>
                <a:cs typeface="Arial" pitchFamily="34" charset="0"/>
              </a:rPr>
              <a:t>Demographics</a:t>
            </a:r>
          </a:p>
          <a:p>
            <a:r>
              <a:rPr lang="en-US" sz="2400" smtClean="0">
                <a:latin typeface="Arial" pitchFamily="34" charset="0"/>
                <a:cs typeface="Arial" pitchFamily="34" charset="0"/>
              </a:rPr>
              <a:t>General public/societal health beliefs and worldviews</a:t>
            </a:r>
          </a:p>
          <a:p>
            <a:r>
              <a:rPr lang="en-US" sz="2400" smtClean="0">
                <a:latin typeface="Arial" pitchFamily="34" charset="0"/>
                <a:cs typeface="Arial" pitchFamily="34" charset="0"/>
              </a:rPr>
              <a:t>Social networks and culture</a:t>
            </a:r>
          </a:p>
          <a:p>
            <a:r>
              <a:rPr lang="en-US" sz="2400" smtClean="0">
                <a:latin typeface="Arial" pitchFamily="34" charset="0"/>
                <a:cs typeface="Arial" pitchFamily="34" charset="0"/>
              </a:rPr>
              <a:t>Structural factors</a:t>
            </a:r>
          </a:p>
          <a:p>
            <a:r>
              <a:rPr lang="en-US" sz="2400" smtClean="0">
                <a:latin typeface="Arial" pitchFamily="34" charset="0"/>
                <a:cs typeface="Arial" pitchFamily="34" charset="0"/>
              </a:rPr>
              <a:t>Occupational and institutional factors </a:t>
            </a:r>
          </a:p>
          <a:p>
            <a:r>
              <a:rPr lang="en-US" sz="2400" smtClean="0">
                <a:latin typeface="Arial" pitchFamily="34" charset="0"/>
                <a:cs typeface="Arial" pitchFamily="34" charset="0"/>
              </a:rPr>
              <a:t>Confirmation bias and selective exposure</a:t>
            </a: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1676400" y="457200"/>
            <a:ext cx="7010400" cy="498475"/>
          </a:xfrm>
        </p:spPr>
        <p:txBody>
          <a:bodyPr/>
          <a:lstStyle/>
          <a:p>
            <a:pPr>
              <a:defRPr/>
            </a:pPr>
            <a:r>
              <a:rPr lang="en-US" sz="3600" dirty="0" smtClean="0">
                <a:effectLst>
                  <a:outerShdw blurRad="38100" dist="38100" dir="2700000" algn="tl">
                    <a:srgbClr val="000000">
                      <a:alpha val="43137"/>
                    </a:srgbClr>
                  </a:outerShdw>
                </a:effectLst>
                <a:latin typeface="Arial" pitchFamily="34" charset="0"/>
                <a:cs typeface="Arial" pitchFamily="34" charset="0"/>
              </a:rPr>
              <a:t>Low Scientific Literacy of Lay Audiences</a:t>
            </a:r>
          </a:p>
        </p:txBody>
      </p:sp>
      <p:sp>
        <p:nvSpPr>
          <p:cNvPr id="36867" name="Rectangle 3"/>
          <p:cNvSpPr>
            <a:spLocks noGrp="1" noChangeArrowheads="1"/>
          </p:cNvSpPr>
          <p:nvPr>
            <p:ph type="body" idx="1"/>
          </p:nvPr>
        </p:nvSpPr>
        <p:spPr>
          <a:xfrm>
            <a:off x="1600200" y="1524000"/>
            <a:ext cx="5105400" cy="4602163"/>
          </a:xfrm>
        </p:spPr>
        <p:txBody>
          <a:bodyPr/>
          <a:lstStyle/>
          <a:p>
            <a:pPr>
              <a:spcBef>
                <a:spcPct val="0"/>
              </a:spcBef>
              <a:buFontTx/>
              <a:buNone/>
              <a:defRPr/>
            </a:pPr>
            <a:r>
              <a:rPr lang="en-US" sz="2800" b="1" dirty="0" smtClean="0">
                <a:latin typeface="Arial" pitchFamily="34" charset="0"/>
                <a:cs typeface="Arial" pitchFamily="34" charset="0"/>
              </a:rPr>
              <a:t>Definition:</a:t>
            </a:r>
            <a:r>
              <a:rPr lang="en-US" sz="2800" dirty="0" smtClean="0">
                <a:latin typeface="Arial" pitchFamily="34" charset="0"/>
                <a:cs typeface="Arial" pitchFamily="34" charset="0"/>
              </a:rPr>
              <a:t> </a:t>
            </a:r>
          </a:p>
          <a:p>
            <a:pPr>
              <a:spcBef>
                <a:spcPct val="0"/>
              </a:spcBef>
              <a:buFontTx/>
              <a:buNone/>
              <a:defRPr/>
            </a:pPr>
            <a:endParaRPr lang="en-US" sz="2800" dirty="0">
              <a:latin typeface="Arial" pitchFamily="34" charset="0"/>
              <a:cs typeface="Arial" pitchFamily="34" charset="0"/>
            </a:endParaRPr>
          </a:p>
          <a:p>
            <a:pPr marL="0" indent="0">
              <a:spcBef>
                <a:spcPct val="0"/>
              </a:spcBef>
              <a:buFontTx/>
              <a:buNone/>
              <a:defRPr/>
            </a:pPr>
            <a:r>
              <a:rPr lang="en-US" sz="2800" dirty="0" smtClean="0">
                <a:latin typeface="Arial" pitchFamily="34" charset="0"/>
                <a:cs typeface="Arial" pitchFamily="34" charset="0"/>
              </a:rPr>
              <a:t>“The public understanding</a:t>
            </a:r>
            <a:r>
              <a:rPr lang="en-US" sz="2800" dirty="0">
                <a:latin typeface="Arial" pitchFamily="34" charset="0"/>
                <a:cs typeface="Arial" pitchFamily="34" charset="0"/>
              </a:rPr>
              <a:t> </a:t>
            </a:r>
            <a:r>
              <a:rPr lang="en-US" sz="2800" dirty="0" smtClean="0">
                <a:latin typeface="Arial" pitchFamily="34" charset="0"/>
                <a:cs typeface="Arial" pitchFamily="34" charset="0"/>
              </a:rPr>
              <a:t>of</a:t>
            </a:r>
          </a:p>
          <a:p>
            <a:pPr marL="0" indent="0">
              <a:spcBef>
                <a:spcPct val="0"/>
              </a:spcBef>
              <a:buFontTx/>
              <a:buNone/>
              <a:defRPr/>
            </a:pPr>
            <a:r>
              <a:rPr lang="en-US" sz="2800" dirty="0" smtClean="0">
                <a:latin typeface="Arial" pitchFamily="34" charset="0"/>
                <a:cs typeface="Arial" pitchFamily="34" charset="0"/>
              </a:rPr>
              <a:t>scientific principles and basic facts”</a:t>
            </a:r>
          </a:p>
          <a:p>
            <a:pPr>
              <a:defRPr/>
            </a:pPr>
            <a:endParaRPr lang="en-US" sz="2800" dirty="0" smtClean="0">
              <a:latin typeface="Arial" pitchFamily="34" charset="0"/>
              <a:cs typeface="Arial" pitchFamily="34" charset="0"/>
            </a:endParaRPr>
          </a:p>
          <a:p>
            <a:pPr marL="0" indent="0">
              <a:buFontTx/>
              <a:buNone/>
              <a:defRPr/>
            </a:pPr>
            <a:r>
              <a:rPr lang="en-US" sz="2800" dirty="0" smtClean="0">
                <a:latin typeface="Arial" pitchFamily="34" charset="0"/>
                <a:cs typeface="Arial" pitchFamily="34" charset="0"/>
              </a:rPr>
              <a:t>e.g., less than half know antibiotics do not kill viruses</a:t>
            </a:r>
          </a:p>
          <a:p>
            <a:pPr>
              <a:defRPr/>
            </a:pPr>
            <a:endParaRPr lang="en-US" sz="2400" dirty="0" smtClean="0">
              <a:latin typeface="Arial" pitchFamily="34" charset="0"/>
              <a:cs typeface="Arial" pitchFamily="34" charset="0"/>
            </a:endParaRPr>
          </a:p>
          <a:p>
            <a:pPr>
              <a:defRPr/>
            </a:pPr>
            <a:endParaRPr lang="en-US" sz="2400" dirty="0" smtClean="0"/>
          </a:p>
          <a:p>
            <a:pPr>
              <a:buFontTx/>
              <a:buNone/>
              <a:defRPr/>
            </a:pPr>
            <a:r>
              <a:rPr lang="en-US" sz="2800" dirty="0" smtClean="0"/>
              <a:t>   </a:t>
            </a:r>
          </a:p>
          <a:p>
            <a:pPr>
              <a:buFontTx/>
              <a:buNone/>
              <a:defRPr/>
            </a:pPr>
            <a:r>
              <a:rPr lang="en-US" sz="2800" dirty="0" smtClean="0"/>
              <a:t> </a:t>
            </a:r>
          </a:p>
          <a:p>
            <a:pPr>
              <a:buFontTx/>
              <a:buNone/>
              <a:defRPr/>
            </a:pPr>
            <a:endParaRPr lang="en-US" sz="2800" dirty="0" smtClean="0"/>
          </a:p>
          <a:p>
            <a:pPr>
              <a:buFontTx/>
              <a:buNone/>
              <a:defRPr/>
            </a:pPr>
            <a:r>
              <a:rPr lang="en-US" sz="2800" dirty="0" smtClean="0"/>
              <a:t>   </a:t>
            </a:r>
          </a:p>
          <a:p>
            <a:pPr>
              <a:buFontTx/>
              <a:buNone/>
              <a:defRPr/>
            </a:pPr>
            <a:endParaRPr lang="en-US" sz="2800" dirty="0" smtClean="0"/>
          </a:p>
          <a:p>
            <a:pPr>
              <a:buFontTx/>
              <a:buNone/>
              <a:defRPr/>
            </a:pPr>
            <a:r>
              <a:rPr lang="en-US" sz="2800" dirty="0" smtClean="0"/>
              <a:t>   </a:t>
            </a:r>
          </a:p>
          <a:p>
            <a:pPr>
              <a:defRPr/>
            </a:pPr>
            <a:endParaRPr lang="en-US" sz="2800" dirty="0" smtClean="0"/>
          </a:p>
          <a:p>
            <a:pPr>
              <a:defRPr/>
            </a:pPr>
            <a:endParaRPr lang="en-US" sz="2800" dirty="0" smtClean="0"/>
          </a:p>
        </p:txBody>
      </p:sp>
      <p:pic>
        <p:nvPicPr>
          <p:cNvPr id="26628" name="Picture 5"/>
          <p:cNvPicPr>
            <a:picLocks noChangeAspect="1" noChangeArrowheads="1"/>
          </p:cNvPicPr>
          <p:nvPr/>
        </p:nvPicPr>
        <p:blipFill>
          <a:blip r:embed="rId3"/>
          <a:srcRect/>
          <a:stretch>
            <a:fillRect/>
          </a:stretch>
        </p:blipFill>
        <p:spPr bwMode="auto">
          <a:xfrm>
            <a:off x="6629400" y="1600200"/>
            <a:ext cx="2286000" cy="228600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ext Box 2"/>
          <p:cNvSpPr txBox="1">
            <a:spLocks noChangeArrowheads="1"/>
          </p:cNvSpPr>
          <p:nvPr/>
        </p:nvSpPr>
        <p:spPr bwMode="auto">
          <a:xfrm>
            <a:off x="1600200" y="1828800"/>
            <a:ext cx="7315200" cy="4524375"/>
          </a:xfrm>
          <a:prstGeom prst="rect">
            <a:avLst/>
          </a:prstGeom>
          <a:noFill/>
          <a:ln w="9525">
            <a:noFill/>
            <a:miter lim="800000"/>
            <a:headEnd/>
            <a:tailEnd/>
          </a:ln>
        </p:spPr>
        <p:txBody>
          <a:bodyPr>
            <a:spAutoFit/>
          </a:bodyPr>
          <a:lstStyle/>
          <a:p>
            <a:pPr>
              <a:spcBef>
                <a:spcPct val="50000"/>
              </a:spcBef>
            </a:pPr>
            <a:r>
              <a:rPr lang="en-US" sz="2800" b="1">
                <a:latin typeface="Arial" pitchFamily="34" charset="0"/>
              </a:rPr>
              <a:t>Data</a:t>
            </a:r>
            <a:r>
              <a:rPr lang="en-US" sz="2800">
                <a:latin typeface="Arial" pitchFamily="34" charset="0"/>
              </a:rPr>
              <a:t> provide supportive information: a form of evidence that leads to  conclusions or recommendations:</a:t>
            </a:r>
            <a:endParaRPr lang="en-US" sz="1200">
              <a:latin typeface="Arial" pitchFamily="34" charset="0"/>
            </a:endParaRPr>
          </a:p>
          <a:p>
            <a:pPr>
              <a:spcBef>
                <a:spcPct val="50000"/>
              </a:spcBef>
              <a:buFont typeface="Arial" pitchFamily="34" charset="0"/>
              <a:buChar char="•"/>
            </a:pPr>
            <a:r>
              <a:rPr lang="en-US">
                <a:solidFill>
                  <a:srgbClr val="FF0000"/>
                </a:solidFill>
                <a:latin typeface="Arial" pitchFamily="34" charset="0"/>
              </a:rPr>
              <a:t> </a:t>
            </a:r>
            <a:r>
              <a:rPr lang="en-US">
                <a:latin typeface="Arial" pitchFamily="34" charset="0"/>
              </a:rPr>
              <a:t>Dominant form of evidence used in scientific fields</a:t>
            </a:r>
          </a:p>
          <a:p>
            <a:pPr>
              <a:spcBef>
                <a:spcPct val="50000"/>
              </a:spcBef>
              <a:buFont typeface="Arial" pitchFamily="34" charset="0"/>
              <a:buChar char="•"/>
            </a:pPr>
            <a:r>
              <a:rPr lang="en-US">
                <a:solidFill>
                  <a:srgbClr val="FF0000"/>
                </a:solidFill>
                <a:latin typeface="Arial" pitchFamily="34" charset="0"/>
              </a:rPr>
              <a:t> </a:t>
            </a:r>
            <a:r>
              <a:rPr lang="en-US">
                <a:latin typeface="Arial" pitchFamily="34" charset="0"/>
              </a:rPr>
              <a:t>Increases source credibility</a:t>
            </a:r>
          </a:p>
          <a:p>
            <a:pPr>
              <a:spcBef>
                <a:spcPct val="50000"/>
              </a:spcBef>
              <a:buFont typeface="Arial" pitchFamily="34" charset="0"/>
              <a:buChar char="•"/>
            </a:pPr>
            <a:endParaRPr lang="en-US" sz="800">
              <a:latin typeface="Arial" pitchFamily="34" charset="0"/>
            </a:endParaRPr>
          </a:p>
          <a:p>
            <a:pPr>
              <a:buFont typeface="Arial" pitchFamily="34" charset="0"/>
              <a:buChar char="•"/>
            </a:pPr>
            <a:r>
              <a:rPr lang="en-US">
                <a:solidFill>
                  <a:srgbClr val="FF0000"/>
                </a:solidFill>
                <a:latin typeface="Arial" pitchFamily="34" charset="0"/>
              </a:rPr>
              <a:t> </a:t>
            </a:r>
            <a:r>
              <a:rPr lang="en-US">
                <a:latin typeface="Arial" pitchFamily="34" charset="0"/>
              </a:rPr>
              <a:t>Can increase lay audiences’ knowledge, be more persuasive, assist with decision making</a:t>
            </a:r>
          </a:p>
          <a:p>
            <a:pPr>
              <a:buFont typeface="Arial" pitchFamily="34" charset="0"/>
              <a:buChar char="•"/>
            </a:pPr>
            <a:endParaRPr lang="en-US">
              <a:solidFill>
                <a:srgbClr val="FF0000"/>
              </a:solidFill>
              <a:latin typeface="Arial" pitchFamily="34" charset="0"/>
            </a:endParaRPr>
          </a:p>
          <a:p>
            <a:r>
              <a:rPr lang="en-US">
                <a:latin typeface="Arial" pitchFamily="34" charset="0"/>
              </a:rPr>
              <a:t>But remember: fewer data are usually better due to  cognitive processing limits and low math literacy</a:t>
            </a:r>
          </a:p>
        </p:txBody>
      </p:sp>
      <p:sp>
        <p:nvSpPr>
          <p:cNvPr id="43011" name="Text Box 4"/>
          <p:cNvSpPr txBox="1">
            <a:spLocks noChangeArrowheads="1"/>
          </p:cNvSpPr>
          <p:nvPr/>
        </p:nvSpPr>
        <p:spPr bwMode="auto">
          <a:xfrm>
            <a:off x="1600200" y="228600"/>
            <a:ext cx="7086600" cy="1190625"/>
          </a:xfrm>
          <a:prstGeom prst="rect">
            <a:avLst/>
          </a:prstGeom>
          <a:noFill/>
          <a:ln w="9525">
            <a:noFill/>
            <a:miter lim="800000"/>
            <a:headEnd/>
            <a:tailEnd/>
          </a:ln>
        </p:spPr>
        <p:txBody>
          <a:bodyPr>
            <a:spAutoFit/>
          </a:bodyPr>
          <a:lstStyle/>
          <a:p>
            <a:pPr>
              <a:spcBef>
                <a:spcPct val="50000"/>
              </a:spcBef>
              <a:defRPr/>
            </a:pPr>
            <a:r>
              <a:rPr lang="en-US" sz="3600" b="1" dirty="0">
                <a:solidFill>
                  <a:schemeClr val="bg1"/>
                </a:solidFill>
                <a:effectLst>
                  <a:outerShdw blurRad="38100" dist="38100" dir="2700000" algn="tl">
                    <a:srgbClr val="000000">
                      <a:alpha val="43137"/>
                    </a:srgbClr>
                  </a:outerShdw>
                </a:effectLst>
                <a:latin typeface="Arial" pitchFamily="34" charset="0"/>
              </a:rPr>
              <a:t>Why Use Data (Numbers) in Messages?</a:t>
            </a:r>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3"/>
          <p:cNvSpPr>
            <a:spLocks noGrp="1"/>
          </p:cNvSpPr>
          <p:nvPr>
            <p:ph type="title"/>
          </p:nvPr>
        </p:nvSpPr>
        <p:spPr>
          <a:xfrm>
            <a:off x="1447800" y="114300"/>
            <a:ext cx="7239000" cy="1143000"/>
          </a:xfrm>
        </p:spPr>
        <p:txBody>
          <a:bodyPr/>
          <a:lstStyle/>
          <a:p>
            <a:pPr>
              <a:spcBef>
                <a:spcPct val="50000"/>
              </a:spcBef>
              <a:defRPr/>
            </a:pPr>
            <a:r>
              <a:rPr lang="en-US" sz="3600" dirty="0">
                <a:solidFill>
                  <a:schemeClr val="bg1"/>
                </a:solidFill>
                <a:effectLst>
                  <a:outerShdw blurRad="38100" dist="38100" dir="2700000" algn="tl">
                    <a:srgbClr val="000000">
                      <a:alpha val="43137"/>
                    </a:srgbClr>
                  </a:outerShdw>
                </a:effectLst>
                <a:latin typeface="Arial" pitchFamily="34" charset="0"/>
              </a:rPr>
              <a:t>Why Use Data (Numbers) in Messages</a:t>
            </a:r>
            <a:r>
              <a:rPr lang="en-US" sz="3600" dirty="0" smtClean="0">
                <a:solidFill>
                  <a:schemeClr val="bg1"/>
                </a:solidFill>
                <a:effectLst>
                  <a:outerShdw blurRad="38100" dist="38100" dir="2700000" algn="tl">
                    <a:srgbClr val="000000">
                      <a:alpha val="43137"/>
                    </a:srgbClr>
                  </a:outerShdw>
                </a:effectLst>
                <a:latin typeface="Arial" pitchFamily="34" charset="0"/>
              </a:rPr>
              <a:t>? [cont’d]</a:t>
            </a:r>
            <a:endParaRPr lang="en-US" sz="3600" dirty="0">
              <a:solidFill>
                <a:schemeClr val="bg1"/>
              </a:solidFill>
              <a:effectLst>
                <a:outerShdw blurRad="38100" dist="38100" dir="2700000" algn="tl">
                  <a:srgbClr val="000000">
                    <a:alpha val="43137"/>
                  </a:srgbClr>
                </a:outerShdw>
              </a:effectLst>
              <a:latin typeface="Arial" pitchFamily="34" charset="0"/>
            </a:endParaRPr>
          </a:p>
        </p:txBody>
      </p:sp>
      <p:sp>
        <p:nvSpPr>
          <p:cNvPr id="19459" name="Content Placeholder 4"/>
          <p:cNvSpPr>
            <a:spLocks noGrp="1"/>
          </p:cNvSpPr>
          <p:nvPr>
            <p:ph idx="1"/>
          </p:nvPr>
        </p:nvSpPr>
        <p:spPr>
          <a:xfrm>
            <a:off x="1447800" y="1600200"/>
            <a:ext cx="7696200" cy="4943475"/>
          </a:xfrm>
        </p:spPr>
        <p:txBody>
          <a:bodyPr/>
          <a:lstStyle/>
          <a:p>
            <a:pPr>
              <a:spcBef>
                <a:spcPts val="600"/>
              </a:spcBef>
              <a:buFontTx/>
              <a:buChar char="•"/>
              <a:defRPr/>
            </a:pPr>
            <a:r>
              <a:rPr lang="en-US" sz="2400" dirty="0" smtClean="0">
                <a:latin typeface="Arial" pitchFamily="34" charset="0"/>
                <a:cs typeface="Arial" pitchFamily="34" charset="0"/>
              </a:rPr>
              <a:t>Relying on the “numbers to speak for themselves” is wishful thinking</a:t>
            </a:r>
          </a:p>
          <a:p>
            <a:pPr>
              <a:spcBef>
                <a:spcPts val="600"/>
              </a:spcBef>
              <a:buFontTx/>
              <a:buChar char="•"/>
              <a:defRPr/>
            </a:pPr>
            <a:endParaRPr lang="en-US" sz="2400" dirty="0" smtClean="0">
              <a:latin typeface="Arial" pitchFamily="34" charset="0"/>
              <a:cs typeface="Arial" pitchFamily="34" charset="0"/>
            </a:endParaRPr>
          </a:p>
          <a:p>
            <a:pPr>
              <a:spcBef>
                <a:spcPts val="600"/>
              </a:spcBef>
              <a:buFontTx/>
              <a:buChar char="•"/>
              <a:defRPr/>
            </a:pPr>
            <a:r>
              <a:rPr lang="en-US" sz="2400" dirty="0" smtClean="0">
                <a:latin typeface="Arial" pitchFamily="34" charset="0"/>
                <a:cs typeface="Arial" pitchFamily="34" charset="0"/>
              </a:rPr>
              <a:t>Data can enhance source credibility and increase the believability of messages</a:t>
            </a:r>
          </a:p>
          <a:p>
            <a:pPr>
              <a:spcBef>
                <a:spcPts val="600"/>
              </a:spcBef>
              <a:buFontTx/>
              <a:buChar char="•"/>
              <a:defRPr/>
            </a:pPr>
            <a:endParaRPr lang="en-US" sz="2400" dirty="0" smtClean="0">
              <a:latin typeface="Arial" pitchFamily="34" charset="0"/>
              <a:cs typeface="Arial" pitchFamily="34" charset="0"/>
            </a:endParaRPr>
          </a:p>
          <a:p>
            <a:pPr marL="0" indent="0">
              <a:spcBef>
                <a:spcPts val="600"/>
              </a:spcBef>
              <a:buFont typeface="Arial"/>
              <a:buNone/>
              <a:defRPr/>
            </a:pPr>
            <a:r>
              <a:rPr lang="en-US" sz="2400" b="1" dirty="0" smtClean="0">
                <a:latin typeface="Arial" pitchFamily="34" charset="0"/>
                <a:cs typeface="Arial" pitchFamily="34" charset="0"/>
              </a:rPr>
              <a:t>Keep in mind that people expect health experts to describe: </a:t>
            </a:r>
          </a:p>
          <a:p>
            <a:pPr lvl="2">
              <a:buFontTx/>
              <a:buChar char="•"/>
              <a:defRPr/>
            </a:pPr>
            <a:r>
              <a:rPr lang="en-US" sz="2400" b="1" dirty="0" smtClean="0">
                <a:solidFill>
                  <a:srgbClr val="C00000"/>
                </a:solidFill>
                <a:latin typeface="Arial" pitchFamily="34" charset="0"/>
                <a:cs typeface="Arial" pitchFamily="34" charset="0"/>
              </a:rPr>
              <a:t>What is going on</a:t>
            </a:r>
          </a:p>
          <a:p>
            <a:pPr lvl="2">
              <a:buFontTx/>
              <a:buChar char="•"/>
              <a:defRPr/>
            </a:pPr>
            <a:r>
              <a:rPr lang="en-US" sz="2400" b="1" dirty="0" smtClean="0">
                <a:solidFill>
                  <a:srgbClr val="C00000"/>
                </a:solidFill>
                <a:latin typeface="Arial" pitchFamily="34" charset="0"/>
                <a:cs typeface="Arial" pitchFamily="34" charset="0"/>
              </a:rPr>
              <a:t>What it means</a:t>
            </a:r>
          </a:p>
          <a:p>
            <a:pPr lvl="2">
              <a:buFontTx/>
              <a:buChar char="•"/>
              <a:defRPr/>
            </a:pPr>
            <a:r>
              <a:rPr lang="en-US" sz="2400" b="1" dirty="0" smtClean="0">
                <a:solidFill>
                  <a:srgbClr val="C00000"/>
                </a:solidFill>
                <a:latin typeface="Arial" pitchFamily="34" charset="0"/>
                <a:cs typeface="Arial" pitchFamily="34" charset="0"/>
              </a:rPr>
              <a:t>What needs to be done about it</a:t>
            </a:r>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1524000" y="609600"/>
            <a:ext cx="7848600" cy="498475"/>
          </a:xfrm>
        </p:spPr>
        <p:txBody>
          <a:bodyPr/>
          <a:lstStyle/>
          <a:p>
            <a:pPr>
              <a:defRPr/>
            </a:pPr>
            <a:r>
              <a:rPr lang="en-US" sz="3600" dirty="0" smtClean="0">
                <a:effectLst>
                  <a:outerShdw blurRad="38100" dist="38100" dir="2700000" algn="tl">
                    <a:srgbClr val="000000">
                      <a:alpha val="43137"/>
                    </a:srgbClr>
                  </a:outerShdw>
                </a:effectLst>
                <a:latin typeface="Arial" pitchFamily="34" charset="0"/>
                <a:cs typeface="Arial" pitchFamily="34" charset="0"/>
              </a:rPr>
              <a:t>Seven Roles for Data in Messages</a:t>
            </a:r>
          </a:p>
        </p:txBody>
      </p:sp>
      <p:sp>
        <p:nvSpPr>
          <p:cNvPr id="29699" name="Rectangle 3"/>
          <p:cNvSpPr>
            <a:spLocks noGrp="1" noChangeArrowheads="1"/>
          </p:cNvSpPr>
          <p:nvPr>
            <p:ph type="body" idx="1"/>
          </p:nvPr>
        </p:nvSpPr>
        <p:spPr/>
        <p:txBody>
          <a:bodyPr/>
          <a:lstStyle/>
          <a:p>
            <a:pPr>
              <a:lnSpc>
                <a:spcPct val="80000"/>
              </a:lnSpc>
            </a:pPr>
            <a:r>
              <a:rPr lang="en-US" sz="2800" smtClean="0">
                <a:latin typeface="Arial" pitchFamily="34" charset="0"/>
                <a:cs typeface="Arial" pitchFamily="34" charset="0"/>
              </a:rPr>
              <a:t>Raise awareness</a:t>
            </a:r>
          </a:p>
          <a:p>
            <a:pPr>
              <a:lnSpc>
                <a:spcPct val="80000"/>
              </a:lnSpc>
            </a:pPr>
            <a:endParaRPr lang="en-US" sz="1100" smtClean="0">
              <a:latin typeface="Arial" pitchFamily="34" charset="0"/>
              <a:cs typeface="Arial" pitchFamily="34" charset="0"/>
            </a:endParaRPr>
          </a:p>
          <a:p>
            <a:pPr>
              <a:lnSpc>
                <a:spcPct val="80000"/>
              </a:lnSpc>
            </a:pPr>
            <a:r>
              <a:rPr lang="en-US" sz="2800" smtClean="0">
                <a:latin typeface="Arial" pitchFamily="34" charset="0"/>
                <a:cs typeface="Arial" pitchFamily="34" charset="0"/>
              </a:rPr>
              <a:t>Reduce levels of concern</a:t>
            </a:r>
          </a:p>
          <a:p>
            <a:pPr>
              <a:lnSpc>
                <a:spcPct val="80000"/>
              </a:lnSpc>
            </a:pPr>
            <a:endParaRPr lang="en-US" sz="1100" smtClean="0">
              <a:latin typeface="Arial" pitchFamily="34" charset="0"/>
              <a:cs typeface="Arial" pitchFamily="34" charset="0"/>
            </a:endParaRPr>
          </a:p>
          <a:p>
            <a:pPr>
              <a:lnSpc>
                <a:spcPct val="80000"/>
              </a:lnSpc>
            </a:pPr>
            <a:r>
              <a:rPr lang="en-US" sz="2800" smtClean="0">
                <a:latin typeface="Arial" pitchFamily="34" charset="0"/>
                <a:cs typeface="Arial" pitchFamily="34" charset="0"/>
              </a:rPr>
              <a:t>Explanation (cause-and-effect) </a:t>
            </a:r>
          </a:p>
          <a:p>
            <a:pPr>
              <a:lnSpc>
                <a:spcPct val="80000"/>
              </a:lnSpc>
            </a:pPr>
            <a:endParaRPr lang="en-US" sz="1100" smtClean="0">
              <a:latin typeface="Arial" pitchFamily="34" charset="0"/>
              <a:cs typeface="Arial" pitchFamily="34" charset="0"/>
            </a:endParaRPr>
          </a:p>
          <a:p>
            <a:pPr>
              <a:lnSpc>
                <a:spcPct val="80000"/>
              </a:lnSpc>
            </a:pPr>
            <a:r>
              <a:rPr lang="en-US" sz="2800" smtClean="0">
                <a:latin typeface="Arial" pitchFamily="34" charset="0"/>
                <a:cs typeface="Arial" pitchFamily="34" charset="0"/>
              </a:rPr>
              <a:t>Provide contextual information (e.g., comparisons)</a:t>
            </a:r>
          </a:p>
          <a:p>
            <a:pPr>
              <a:lnSpc>
                <a:spcPct val="80000"/>
              </a:lnSpc>
            </a:pPr>
            <a:endParaRPr lang="en-US" sz="1100" smtClean="0">
              <a:latin typeface="Arial" pitchFamily="34" charset="0"/>
              <a:cs typeface="Arial" pitchFamily="34" charset="0"/>
            </a:endParaRPr>
          </a:p>
          <a:p>
            <a:pPr>
              <a:lnSpc>
                <a:spcPct val="80000"/>
              </a:lnSpc>
            </a:pPr>
            <a:r>
              <a:rPr lang="en-US" sz="2800" smtClean="0">
                <a:latin typeface="Arial" pitchFamily="34" charset="0"/>
                <a:cs typeface="Arial" pitchFamily="34" charset="0"/>
              </a:rPr>
              <a:t>Predict </a:t>
            </a:r>
          </a:p>
          <a:p>
            <a:pPr>
              <a:lnSpc>
                <a:spcPct val="80000"/>
              </a:lnSpc>
            </a:pPr>
            <a:endParaRPr lang="en-US" sz="1100" smtClean="0">
              <a:latin typeface="Arial" pitchFamily="34" charset="0"/>
              <a:cs typeface="Arial" pitchFamily="34" charset="0"/>
            </a:endParaRPr>
          </a:p>
          <a:p>
            <a:pPr>
              <a:lnSpc>
                <a:spcPct val="80000"/>
              </a:lnSpc>
            </a:pPr>
            <a:r>
              <a:rPr lang="en-US" sz="2800" smtClean="0">
                <a:latin typeface="Arial" pitchFamily="34" charset="0"/>
                <a:cs typeface="Arial" pitchFamily="34" charset="0"/>
              </a:rPr>
              <a:t>Evaluate </a:t>
            </a:r>
          </a:p>
          <a:p>
            <a:pPr>
              <a:lnSpc>
                <a:spcPct val="80000"/>
              </a:lnSpc>
            </a:pPr>
            <a:endParaRPr lang="en-US" sz="1100" smtClean="0">
              <a:latin typeface="Arial" pitchFamily="34" charset="0"/>
              <a:cs typeface="Arial" pitchFamily="34" charset="0"/>
            </a:endParaRPr>
          </a:p>
          <a:p>
            <a:pPr>
              <a:lnSpc>
                <a:spcPct val="80000"/>
              </a:lnSpc>
            </a:pPr>
            <a:r>
              <a:rPr lang="en-US" sz="2800" smtClean="0">
                <a:latin typeface="Arial" pitchFamily="34" charset="0"/>
                <a:cs typeface="Arial" pitchFamily="34" charset="0"/>
              </a:rPr>
              <a:t>Maintain awareness</a:t>
            </a:r>
          </a:p>
        </p:txBody>
      </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r>
              <a:rPr lang="en-US" smtClean="0"/>
              <a:t>Values &amp; Ethics</a:t>
            </a:r>
          </a:p>
        </p:txBody>
      </p:sp>
      <p:sp>
        <p:nvSpPr>
          <p:cNvPr id="3" name="Content Placeholder 2"/>
          <p:cNvSpPr>
            <a:spLocks noGrp="1"/>
          </p:cNvSpPr>
          <p:nvPr>
            <p:ph idx="1"/>
          </p:nvPr>
        </p:nvSpPr>
        <p:spPr/>
        <p:txBody>
          <a:bodyPr/>
          <a:lstStyle/>
          <a:p>
            <a:pPr>
              <a:defRPr/>
            </a:pPr>
            <a:r>
              <a:rPr lang="en-US" sz="2400" dirty="0" smtClean="0">
                <a:latin typeface="Arial" pitchFamily="34" charset="0"/>
                <a:cs typeface="Arial" pitchFamily="34" charset="0"/>
              </a:rPr>
              <a:t>What data [can substitute “information”] you present…</a:t>
            </a:r>
          </a:p>
          <a:p>
            <a:pPr>
              <a:defRPr/>
            </a:pPr>
            <a:r>
              <a:rPr lang="en-US" sz="2400" dirty="0" smtClean="0">
                <a:latin typeface="Arial" pitchFamily="34" charset="0"/>
                <a:cs typeface="Arial" pitchFamily="34" charset="0"/>
              </a:rPr>
              <a:t>What data you omit…</a:t>
            </a:r>
          </a:p>
          <a:p>
            <a:pPr>
              <a:defRPr/>
            </a:pPr>
            <a:r>
              <a:rPr lang="en-US" sz="2400" dirty="0" smtClean="0">
                <a:latin typeface="Arial" pitchFamily="34" charset="0"/>
                <a:cs typeface="Arial" pitchFamily="34" charset="0"/>
              </a:rPr>
              <a:t>How you present data…</a:t>
            </a:r>
          </a:p>
          <a:p>
            <a:pPr>
              <a:defRPr/>
            </a:pPr>
            <a:r>
              <a:rPr lang="en-US" sz="2400" dirty="0" smtClean="0">
                <a:latin typeface="Arial" pitchFamily="34" charset="0"/>
                <a:cs typeface="Arial" pitchFamily="34" charset="0"/>
              </a:rPr>
              <a:t>Who you present data to…</a:t>
            </a:r>
          </a:p>
          <a:p>
            <a:pPr>
              <a:defRPr/>
            </a:pPr>
            <a:r>
              <a:rPr lang="en-US" sz="2400" dirty="0" smtClean="0">
                <a:latin typeface="Arial" pitchFamily="34" charset="0"/>
                <a:cs typeface="Arial" pitchFamily="34" charset="0"/>
              </a:rPr>
              <a:t>When you present data</a:t>
            </a:r>
          </a:p>
          <a:p>
            <a:pPr marL="0" indent="0">
              <a:buFont typeface="Arial"/>
              <a:buNone/>
              <a:defRPr/>
            </a:pPr>
            <a:endParaRPr lang="en-US" sz="2400" dirty="0">
              <a:latin typeface="Arial" pitchFamily="34" charset="0"/>
              <a:cs typeface="Arial" pitchFamily="34" charset="0"/>
            </a:endParaRPr>
          </a:p>
          <a:p>
            <a:pPr marL="0" indent="0">
              <a:buFont typeface="Arial"/>
              <a:buNone/>
              <a:defRPr/>
            </a:pPr>
            <a:r>
              <a:rPr lang="en-US" sz="2400" dirty="0" smtClean="0">
                <a:latin typeface="Arial" pitchFamily="34" charset="0"/>
                <a:cs typeface="Arial" pitchFamily="34" charset="0"/>
              </a:rPr>
              <a:t>Answers to </a:t>
            </a:r>
            <a:r>
              <a:rPr lang="en-US" sz="2400" b="1" dirty="0" smtClean="0">
                <a:latin typeface="Arial" pitchFamily="34" charset="0"/>
                <a:cs typeface="Arial" pitchFamily="34" charset="0"/>
              </a:rPr>
              <a:t>ALL</a:t>
            </a:r>
            <a:r>
              <a:rPr lang="en-US" sz="2400" dirty="0" smtClean="0">
                <a:latin typeface="Arial" pitchFamily="34" charset="0"/>
                <a:cs typeface="Arial" pitchFamily="34" charset="0"/>
              </a:rPr>
              <a:t> these questions have important ethical considerations and reflect values</a:t>
            </a:r>
            <a:endParaRPr lang="en-US" sz="2400" dirty="0">
              <a:latin typeface="Arial" pitchFamily="34" charset="0"/>
              <a:cs typeface="Arial" pitchFamily="34" charset="0"/>
            </a:endParaRP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effectLst>
                  <a:outerShdw blurRad="38100" dist="38100" dir="2700000" algn="tl">
                    <a:srgbClr val="000000">
                      <a:alpha val="43137"/>
                    </a:srgbClr>
                  </a:outerShdw>
                </a:effectLst>
                <a:latin typeface="Arial" pitchFamily="34" charset="0"/>
                <a:ea typeface="ＭＳ Ｐゴシック" pitchFamily="-107" charset="-128"/>
                <a:cs typeface="Arial" pitchFamily="34" charset="0"/>
              </a:rPr>
              <a:t>Examples on How Data Can be Used for Advocacy as Part of a Theme </a:t>
            </a:r>
            <a:endParaRPr lang="en-US" dirty="0">
              <a:latin typeface="Arial" pitchFamily="34" charset="0"/>
              <a:ea typeface="ＭＳ Ｐゴシック" pitchFamily="-107" charset="-128"/>
              <a:cs typeface="Arial" pitchFamily="34" charset="0"/>
            </a:endParaRPr>
          </a:p>
        </p:txBody>
      </p:sp>
      <p:sp>
        <p:nvSpPr>
          <p:cNvPr id="31747" name="Content Placeholder 3"/>
          <p:cNvSpPr>
            <a:spLocks noGrp="1"/>
          </p:cNvSpPr>
          <p:nvPr>
            <p:ph idx="1"/>
          </p:nvPr>
        </p:nvSpPr>
        <p:spPr/>
        <p:txBody>
          <a:bodyPr/>
          <a:lstStyle/>
          <a:p>
            <a:pPr>
              <a:buFontTx/>
              <a:buChar char="•"/>
            </a:pPr>
            <a:r>
              <a:rPr lang="en-US" sz="2400" smtClean="0">
                <a:latin typeface="Arial" pitchFamily="34" charset="0"/>
                <a:cs typeface="Arial" pitchFamily="34" charset="0"/>
              </a:rPr>
              <a:t>Gloom (things are bad)</a:t>
            </a:r>
          </a:p>
          <a:p>
            <a:pPr>
              <a:buFontTx/>
              <a:buNone/>
            </a:pPr>
            <a:r>
              <a:rPr lang="en-US" sz="2400" smtClean="0">
                <a:latin typeface="Arial" pitchFamily="34" charset="0"/>
                <a:cs typeface="Arial" pitchFamily="34" charset="0"/>
              </a:rPr>
              <a:t>	</a:t>
            </a:r>
            <a:r>
              <a:rPr lang="en-US" sz="2000" smtClean="0">
                <a:latin typeface="Arial" pitchFamily="34" charset="0"/>
                <a:cs typeface="Arial" pitchFamily="34" charset="0"/>
              </a:rPr>
              <a:t>“1 in 8 women in the U.S. will develop breast cancer in their lifetime.”</a:t>
            </a:r>
          </a:p>
          <a:p>
            <a:pPr>
              <a:buFontTx/>
              <a:buChar char="•"/>
            </a:pPr>
            <a:endParaRPr lang="en-US" sz="2400" smtClean="0">
              <a:latin typeface="Arial" pitchFamily="34" charset="0"/>
              <a:cs typeface="Arial" pitchFamily="34" charset="0"/>
            </a:endParaRPr>
          </a:p>
          <a:p>
            <a:pPr>
              <a:buFontTx/>
              <a:buChar char="•"/>
            </a:pPr>
            <a:r>
              <a:rPr lang="en-US" sz="2400" smtClean="0">
                <a:latin typeface="Arial" pitchFamily="34" charset="0"/>
                <a:cs typeface="Arial" pitchFamily="34" charset="0"/>
              </a:rPr>
              <a:t>Control and Hope (solution for a problem, e.g., a new program, policy, etc.)</a:t>
            </a:r>
          </a:p>
          <a:p>
            <a:pPr>
              <a:buFontTx/>
              <a:buNone/>
            </a:pPr>
            <a:r>
              <a:rPr lang="en-US" sz="2000" smtClean="0">
                <a:latin typeface="Arial" pitchFamily="34" charset="0"/>
                <a:cs typeface="Arial" pitchFamily="34" charset="0"/>
              </a:rPr>
              <a:t>	“We believe there would be a 50% reduction in the number of bicycle-related head injuries if a mandatory bicycle helmet law is enacted.”</a:t>
            </a:r>
          </a:p>
          <a:p>
            <a:pPr>
              <a:buFontTx/>
              <a:buChar char="•"/>
            </a:pPr>
            <a:endParaRPr lang="en-US" sz="2400" smtClean="0">
              <a:latin typeface="Arial" pitchFamily="34" charset="0"/>
              <a:cs typeface="Arial" pitchFamily="34" charset="0"/>
            </a:endParaRPr>
          </a:p>
          <a:p>
            <a:pPr>
              <a:buFontTx/>
              <a:buChar char="•"/>
            </a:pPr>
            <a:r>
              <a:rPr lang="en-US" sz="2400" smtClean="0">
                <a:latin typeface="Arial" pitchFamily="34" charset="0"/>
                <a:cs typeface="Arial" pitchFamily="34" charset="0"/>
              </a:rPr>
              <a:t>Success</a:t>
            </a:r>
          </a:p>
          <a:p>
            <a:pPr>
              <a:buFontTx/>
              <a:buNone/>
            </a:pPr>
            <a:r>
              <a:rPr lang="en-US" sz="2000" smtClean="0">
                <a:latin typeface="Arial" pitchFamily="34" charset="0"/>
                <a:cs typeface="Arial" pitchFamily="34" charset="0"/>
              </a:rPr>
              <a:t>	“The colorectal cancer screening program resulted in a doubling of the number of people screened.”</a:t>
            </a:r>
            <a:endParaRPr lang="en-US" sz="2000" smtClean="0"/>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pPr>
              <a:defRPr/>
            </a:pPr>
            <a:r>
              <a:rPr lang="en-US" sz="3600" dirty="0" smtClean="0">
                <a:effectLst>
                  <a:outerShdw blurRad="38100" dist="38100" dir="2700000" algn="tl">
                    <a:srgbClr val="000000">
                      <a:alpha val="43137"/>
                    </a:srgbClr>
                  </a:outerShdw>
                </a:effectLst>
                <a:latin typeface="Arial" pitchFamily="34" charset="0"/>
                <a:cs typeface="Arial" pitchFamily="34" charset="0"/>
              </a:rPr>
              <a:t>Acknowledgments </a:t>
            </a:r>
          </a:p>
        </p:txBody>
      </p:sp>
      <p:sp>
        <p:nvSpPr>
          <p:cNvPr id="14339" name="Content Placeholder 2"/>
          <p:cNvSpPr>
            <a:spLocks noGrp="1"/>
          </p:cNvSpPr>
          <p:nvPr>
            <p:ph idx="1"/>
          </p:nvPr>
        </p:nvSpPr>
        <p:spPr>
          <a:xfrm>
            <a:off x="1143000" y="1600200"/>
            <a:ext cx="7924800" cy="4343400"/>
          </a:xfrm>
        </p:spPr>
        <p:txBody>
          <a:bodyPr/>
          <a:lstStyle/>
          <a:p>
            <a:pPr algn="ctr">
              <a:buFontTx/>
              <a:buNone/>
            </a:pPr>
            <a:endParaRPr lang="en-US" sz="1100" b="1" dirty="0" smtClean="0">
              <a:latin typeface="Arial" pitchFamily="34" charset="0"/>
              <a:cs typeface="Arial" pitchFamily="34" charset="0"/>
            </a:endParaRPr>
          </a:p>
          <a:p>
            <a:pPr algn="ctr">
              <a:buFontTx/>
              <a:buNone/>
            </a:pPr>
            <a:r>
              <a:rPr lang="en-US" sz="2200" b="1" dirty="0" smtClean="0">
                <a:latin typeface="Arial" pitchFamily="34" charset="0"/>
                <a:cs typeface="Arial" pitchFamily="34" charset="0"/>
              </a:rPr>
              <a:t>Division of Cancer Control and Population Sciences</a:t>
            </a:r>
          </a:p>
          <a:p>
            <a:pPr algn="ctr">
              <a:buFontTx/>
              <a:buNone/>
            </a:pPr>
            <a:endParaRPr lang="en-US" sz="1100" dirty="0" smtClean="0">
              <a:latin typeface="Arial" pitchFamily="34" charset="0"/>
              <a:cs typeface="Arial" pitchFamily="34" charset="0"/>
            </a:endParaRPr>
          </a:p>
          <a:p>
            <a:pPr algn="ctr">
              <a:buFontTx/>
              <a:buNone/>
            </a:pPr>
            <a:r>
              <a:rPr lang="en-US" sz="2000" dirty="0" smtClean="0">
                <a:latin typeface="Arial" pitchFamily="34" charset="0"/>
                <a:cs typeface="Arial" pitchFamily="34" charset="0"/>
              </a:rPr>
              <a:t>Brad Hesse, PhD</a:t>
            </a:r>
          </a:p>
          <a:p>
            <a:pPr algn="ctr">
              <a:buFontTx/>
              <a:buNone/>
            </a:pPr>
            <a:r>
              <a:rPr lang="en-US" sz="2000" dirty="0" smtClean="0">
                <a:latin typeface="Arial" pitchFamily="34" charset="0"/>
                <a:cs typeface="Arial" pitchFamily="34" charset="0"/>
              </a:rPr>
              <a:t>Robert Croyle, PhD</a:t>
            </a:r>
          </a:p>
          <a:p>
            <a:pPr algn="ctr">
              <a:buFontTx/>
              <a:buNone/>
            </a:pPr>
            <a:endParaRPr lang="en-US" sz="1100" dirty="0" smtClean="0">
              <a:latin typeface="Arial" pitchFamily="34" charset="0"/>
              <a:cs typeface="Arial" pitchFamily="34" charset="0"/>
            </a:endParaRPr>
          </a:p>
          <a:p>
            <a:pPr algn="ctr">
              <a:buFontTx/>
              <a:buNone/>
            </a:pPr>
            <a:r>
              <a:rPr lang="en-US" sz="2200" b="1" dirty="0" smtClean="0">
                <a:latin typeface="Arial" pitchFamily="34" charset="0"/>
                <a:cs typeface="Arial" pitchFamily="34" charset="0"/>
              </a:rPr>
              <a:t>Office of Communications and Education</a:t>
            </a:r>
          </a:p>
          <a:p>
            <a:pPr algn="ctr">
              <a:buFontTx/>
              <a:buNone/>
            </a:pPr>
            <a:endParaRPr lang="en-US" sz="1100" dirty="0" smtClean="0">
              <a:latin typeface="Arial" pitchFamily="34" charset="0"/>
              <a:cs typeface="Arial" pitchFamily="34" charset="0"/>
            </a:endParaRPr>
          </a:p>
          <a:p>
            <a:pPr algn="ctr">
              <a:buFontTx/>
              <a:buNone/>
            </a:pPr>
            <a:r>
              <a:rPr lang="en-US" sz="2000" dirty="0" smtClean="0">
                <a:latin typeface="Arial" pitchFamily="34" charset="0"/>
                <a:cs typeface="Arial" pitchFamily="34" charset="0"/>
              </a:rPr>
              <a:t>Madeline La </a:t>
            </a:r>
            <a:r>
              <a:rPr lang="en-US" sz="2000" dirty="0" err="1" smtClean="0">
                <a:latin typeface="Arial" pitchFamily="34" charset="0"/>
                <a:cs typeface="Arial" pitchFamily="34" charset="0"/>
              </a:rPr>
              <a:t>Porta</a:t>
            </a:r>
            <a:r>
              <a:rPr lang="en-US" sz="2000" dirty="0" smtClean="0">
                <a:latin typeface="Arial" pitchFamily="34" charset="0"/>
                <a:cs typeface="Arial" pitchFamily="34" charset="0"/>
              </a:rPr>
              <a:t>, MS</a:t>
            </a:r>
          </a:p>
          <a:p>
            <a:pPr algn="ctr">
              <a:buFontTx/>
              <a:buNone/>
            </a:pPr>
            <a:r>
              <a:rPr lang="en-US" sz="2000" dirty="0" smtClean="0">
                <a:latin typeface="Arial" pitchFamily="34" charset="0"/>
                <a:cs typeface="Arial" pitchFamily="34" charset="0"/>
              </a:rPr>
              <a:t>Alissa Gallagher, MPH</a:t>
            </a:r>
          </a:p>
          <a:p>
            <a:pPr algn="ctr">
              <a:buFontTx/>
              <a:buNone/>
            </a:pPr>
            <a:endParaRPr lang="en-US" sz="2400" dirty="0" smtClean="0">
              <a:latin typeface="Arial" pitchFamily="34" charset="0"/>
              <a:cs typeface="Arial" pitchFamily="34" charset="0"/>
            </a:endParaRPr>
          </a:p>
          <a:p>
            <a:pPr algn="ctr">
              <a:buFontTx/>
              <a:buNone/>
            </a:pPr>
            <a:endParaRPr lang="en-US" dirty="0" smtClean="0">
              <a:latin typeface="Arial" pitchFamily="34" charset="0"/>
              <a:cs typeface="Arial" pitchFamily="34" charset="0"/>
            </a:endParaRPr>
          </a:p>
          <a:p>
            <a:pPr algn="ctr">
              <a:buFontTx/>
              <a:buNone/>
            </a:pPr>
            <a:endParaRPr lang="en-US" dirty="0" smtClean="0">
              <a:latin typeface="Arial" pitchFamily="34" charset="0"/>
              <a:cs typeface="Arial" pitchFamily="34" charset="0"/>
            </a:endParaRPr>
          </a:p>
          <a:p>
            <a:pPr algn="ctr">
              <a:buFontTx/>
              <a:buNone/>
            </a:pPr>
            <a:endParaRPr lang="en-US" dirty="0" smtClean="0">
              <a:latin typeface="Arial" pitchFamily="34" charset="0"/>
              <a:cs typeface="Arial" pitchFamily="34" charset="0"/>
            </a:endParaRPr>
          </a:p>
          <a:p>
            <a:pPr algn="ctr">
              <a:buFontTx/>
              <a:buNone/>
            </a:pPr>
            <a:endParaRPr lang="en-US" dirty="0" smtClean="0">
              <a:latin typeface="Arial" pitchFamily="34" charset="0"/>
              <a:cs typeface="Arial" pitchFamily="34" charset="0"/>
            </a:endParaRPr>
          </a:p>
          <a:p>
            <a:pPr algn="ctr">
              <a:buFontTx/>
              <a:buNone/>
            </a:pPr>
            <a:endParaRPr lang="en-US" dirty="0" smtClean="0">
              <a:latin typeface="Arial" pitchFamily="34" charset="0"/>
              <a:cs typeface="Arial" pitchFamily="34" charset="0"/>
            </a:endParaRPr>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When Does Planning for Data Presentation Occur?</a:t>
            </a:r>
          </a:p>
        </p:txBody>
      </p:sp>
      <p:sp>
        <p:nvSpPr>
          <p:cNvPr id="32771" name="Content Placeholder 2"/>
          <p:cNvSpPr>
            <a:spLocks noGrp="1"/>
          </p:cNvSpPr>
          <p:nvPr>
            <p:ph idx="1"/>
          </p:nvPr>
        </p:nvSpPr>
        <p:spPr/>
        <p:txBody>
          <a:bodyPr/>
          <a:lstStyle/>
          <a:p>
            <a:pPr eaLnBrk="1" hangingPunct="1">
              <a:buFontTx/>
              <a:buChar char="•"/>
            </a:pPr>
            <a:endParaRPr lang="en-US" smtClean="0"/>
          </a:p>
          <a:p>
            <a:pPr eaLnBrk="1" hangingPunct="1">
              <a:buFontTx/>
              <a:buChar char="•"/>
            </a:pPr>
            <a:r>
              <a:rPr lang="en-US" smtClean="0">
                <a:latin typeface="Arial" pitchFamily="34" charset="0"/>
                <a:cs typeface="Arial" pitchFamily="34" charset="0"/>
              </a:rPr>
              <a:t>Purpose for communication determined</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Audience characteristics assessed</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Contextual factors acknowledged</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Storyline identified</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Should data be used?  Not always a good idea…</a:t>
            </a:r>
          </a:p>
          <a:p>
            <a:pPr eaLnBrk="1" hangingPunct="1">
              <a:buFontTx/>
              <a:buChar char="•"/>
            </a:pPr>
            <a:endParaRPr lang="en-US" sz="800" smtClean="0"/>
          </a:p>
          <a:p>
            <a:pPr eaLnBrk="1" hangingPunct="1">
              <a:buFontTx/>
              <a:buNone/>
            </a:pPr>
            <a:endParaRPr lang="en-US" smtClean="0"/>
          </a:p>
        </p:txBody>
      </p:sp>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Presenting Data</a:t>
            </a:r>
          </a:p>
        </p:txBody>
      </p:sp>
      <p:sp>
        <p:nvSpPr>
          <p:cNvPr id="33795" name="Content Placeholder 2"/>
          <p:cNvSpPr>
            <a:spLocks noGrp="1"/>
          </p:cNvSpPr>
          <p:nvPr>
            <p:ph idx="1"/>
          </p:nvPr>
        </p:nvSpPr>
        <p:spPr/>
        <p:txBody>
          <a:bodyPr/>
          <a:lstStyle/>
          <a:p>
            <a:pPr eaLnBrk="1" hangingPunct="1">
              <a:buFontTx/>
              <a:buChar char="•"/>
            </a:pPr>
            <a:r>
              <a:rPr lang="en-US" smtClean="0">
                <a:latin typeface="Arial" pitchFamily="34" charset="0"/>
                <a:cs typeface="Arial" pitchFamily="34" charset="0"/>
              </a:rPr>
              <a:t>3 Tools of Scientific Communication:</a:t>
            </a:r>
          </a:p>
          <a:p>
            <a:pPr lvl="1" eaLnBrk="1" hangingPunct="1">
              <a:buFont typeface="Arial" pitchFamily="34" charset="0"/>
              <a:buChar char="•"/>
            </a:pPr>
            <a:r>
              <a:rPr lang="en-US" smtClean="0">
                <a:latin typeface="Arial" pitchFamily="34" charset="0"/>
                <a:cs typeface="Arial" pitchFamily="34" charset="0"/>
              </a:rPr>
              <a:t>Words</a:t>
            </a:r>
          </a:p>
          <a:p>
            <a:pPr lvl="1" eaLnBrk="1" hangingPunct="1">
              <a:buFont typeface="Arial" pitchFamily="34" charset="0"/>
              <a:buChar char="•"/>
            </a:pPr>
            <a:r>
              <a:rPr lang="en-US" smtClean="0">
                <a:latin typeface="Arial" pitchFamily="34" charset="0"/>
                <a:cs typeface="Arial" pitchFamily="34" charset="0"/>
              </a:rPr>
              <a:t>Numbers</a:t>
            </a:r>
          </a:p>
          <a:p>
            <a:pPr lvl="1" eaLnBrk="1" hangingPunct="1">
              <a:buFont typeface="Arial" pitchFamily="34" charset="0"/>
              <a:buChar char="•"/>
            </a:pPr>
            <a:r>
              <a:rPr lang="en-US" smtClean="0">
                <a:latin typeface="Arial" pitchFamily="34" charset="0"/>
                <a:cs typeface="Arial" pitchFamily="34" charset="0"/>
              </a:rPr>
              <a:t>Symbols (Visual)</a:t>
            </a:r>
          </a:p>
          <a:p>
            <a:pPr eaLnBrk="1" hangingPunct="1">
              <a:buFontTx/>
              <a:buChar char="•"/>
            </a:pPr>
            <a:endParaRPr lang="en-US"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Overall purpose in designing presentations is to support the audience in building knowledge</a:t>
            </a:r>
          </a:p>
          <a:p>
            <a:pPr lvl="1" eaLnBrk="1" hangingPunct="1">
              <a:buFont typeface="Arial" pitchFamily="34" charset="0"/>
              <a:buChar char="•"/>
            </a:pPr>
            <a:r>
              <a:rPr lang="en-US" smtClean="0">
                <a:latin typeface="Arial" pitchFamily="34" charset="0"/>
                <a:cs typeface="Arial" pitchFamily="34" charset="0"/>
              </a:rPr>
              <a:t>enhance understanding </a:t>
            </a:r>
          </a:p>
          <a:p>
            <a:pPr lvl="1" eaLnBrk="1" hangingPunct="1">
              <a:buFont typeface="Arial" pitchFamily="34" charset="0"/>
              <a:buChar char="•"/>
            </a:pPr>
            <a:r>
              <a:rPr lang="en-US" smtClean="0">
                <a:latin typeface="Arial" pitchFamily="34" charset="0"/>
                <a:cs typeface="Arial" pitchFamily="34" charset="0"/>
              </a:rPr>
              <a:t>limit interpretation errors</a:t>
            </a:r>
          </a:p>
        </p:txBody>
      </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sz="3600" dirty="0" smtClean="0">
                <a:effectLst>
                  <a:outerShdw blurRad="38100" dist="38100" dir="2700000" algn="tl">
                    <a:srgbClr val="000000">
                      <a:alpha val="43137"/>
                    </a:srgbClr>
                  </a:outerShdw>
                </a:effectLst>
                <a:latin typeface="Arial" pitchFamily="34" charset="0"/>
                <a:ea typeface="ＭＳ Ｐゴシック" pitchFamily="-107" charset="-128"/>
                <a:cs typeface="Arial" pitchFamily="34" charset="0"/>
              </a:rPr>
              <a:t>Words, Numbers, and Symbols</a:t>
            </a:r>
            <a:endParaRPr lang="en-US" sz="3600" dirty="0">
              <a:effectLst>
                <a:outerShdw blurRad="38100" dist="38100" dir="2700000" algn="tl">
                  <a:srgbClr val="000000">
                    <a:alpha val="43137"/>
                  </a:srgbClr>
                </a:outerShdw>
              </a:effectLst>
              <a:latin typeface="Arial" pitchFamily="34" charset="0"/>
              <a:ea typeface="ＭＳ Ｐゴシック" pitchFamily="-107" charset="-128"/>
              <a:cs typeface="Arial" pitchFamily="34" charset="0"/>
            </a:endParaRPr>
          </a:p>
        </p:txBody>
      </p:sp>
      <p:sp>
        <p:nvSpPr>
          <p:cNvPr id="38915" name="Content Placeholder 4"/>
          <p:cNvSpPr>
            <a:spLocks noGrp="1"/>
          </p:cNvSpPr>
          <p:nvPr>
            <p:ph idx="1"/>
          </p:nvPr>
        </p:nvSpPr>
        <p:spPr>
          <a:xfrm>
            <a:off x="1600200" y="1981200"/>
            <a:ext cx="7086600" cy="1600200"/>
          </a:xfrm>
        </p:spPr>
        <p:txBody>
          <a:bodyPr/>
          <a:lstStyle/>
          <a:p>
            <a:pPr marL="0" indent="0">
              <a:spcBef>
                <a:spcPct val="0"/>
              </a:spcBef>
              <a:buFontTx/>
              <a:buNone/>
              <a:defRPr/>
            </a:pPr>
            <a:r>
              <a:rPr lang="en-US" sz="3200" dirty="0" smtClean="0"/>
              <a:t>“Communicating with the public in surveys or other forms, is a matter of creating the right balance between words, numbers and symbols.” </a:t>
            </a:r>
          </a:p>
          <a:p>
            <a:pPr>
              <a:buFontTx/>
              <a:buNone/>
              <a:defRPr/>
            </a:pPr>
            <a:r>
              <a:rPr lang="en-US" sz="2000" dirty="0" smtClean="0"/>
              <a:t> 					-Don A. </a:t>
            </a:r>
            <a:r>
              <a:rPr lang="en-US" sz="2000" dirty="0" err="1" smtClean="0"/>
              <a:t>Dillman</a:t>
            </a:r>
            <a:r>
              <a:rPr lang="en-US" sz="2000" dirty="0" smtClean="0"/>
              <a:t> (paraphrased)</a:t>
            </a:r>
          </a:p>
          <a:p>
            <a:pPr>
              <a:buFontTx/>
              <a:buChar char="•"/>
              <a:defRPr/>
            </a:pPr>
            <a:endParaRPr lang="en-US" dirty="0" smtClean="0"/>
          </a:p>
        </p:txBody>
      </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609600"/>
            <a:ext cx="7315200" cy="647700"/>
          </a:xfrm>
        </p:spPr>
        <p:txBody>
          <a:bodyPr>
            <a:noAutofit/>
          </a:bodyPr>
          <a:lstStyle/>
          <a:p>
            <a:pPr>
              <a:defRPr/>
            </a:pPr>
            <a:r>
              <a:rPr lang="en-US" sz="3600" dirty="0" smtClean="0">
                <a:effectLst>
                  <a:outerShdw blurRad="38100" dist="38100" dir="2700000" algn="tl">
                    <a:srgbClr val="000000">
                      <a:alpha val="43137"/>
                    </a:srgbClr>
                  </a:outerShdw>
                </a:effectLst>
                <a:latin typeface="Arial" pitchFamily="34" charset="0"/>
                <a:ea typeface="ＭＳ Ｐゴシック" pitchFamily="-107" charset="-128"/>
                <a:cs typeface="Arial" pitchFamily="34" charset="0"/>
              </a:rPr>
              <a:t>Words and Numbers</a:t>
            </a:r>
            <a:r>
              <a:rPr lang="en-US" sz="3600" dirty="0" smtClean="0">
                <a:latin typeface="Arial" pitchFamily="34" charset="0"/>
                <a:ea typeface="ＭＳ Ｐゴシック" pitchFamily="-107" charset="-128"/>
                <a:cs typeface="Arial" pitchFamily="34" charset="0"/>
              </a:rPr>
              <a:t/>
            </a:r>
            <a:br>
              <a:rPr lang="en-US" sz="3600" dirty="0" smtClean="0">
                <a:latin typeface="Arial" pitchFamily="34" charset="0"/>
                <a:ea typeface="ＭＳ Ｐゴシック" pitchFamily="-107" charset="-128"/>
                <a:cs typeface="Arial" pitchFamily="34" charset="0"/>
              </a:rPr>
            </a:br>
            <a:endParaRPr lang="en-US" sz="3600" dirty="0">
              <a:latin typeface="Arial" pitchFamily="34" charset="0"/>
              <a:ea typeface="ＭＳ Ｐゴシック" pitchFamily="-107" charset="-128"/>
              <a:cs typeface="Arial" pitchFamily="34" charset="0"/>
            </a:endParaRPr>
          </a:p>
        </p:txBody>
      </p:sp>
      <p:sp>
        <p:nvSpPr>
          <p:cNvPr id="39939" name="Content Placeholder 4"/>
          <p:cNvSpPr>
            <a:spLocks noGrp="1"/>
          </p:cNvSpPr>
          <p:nvPr>
            <p:ph idx="1"/>
          </p:nvPr>
        </p:nvSpPr>
        <p:spPr>
          <a:xfrm>
            <a:off x="1447800" y="1600200"/>
            <a:ext cx="7467600" cy="4943475"/>
          </a:xfrm>
        </p:spPr>
        <p:txBody>
          <a:bodyPr/>
          <a:lstStyle/>
          <a:p>
            <a:pPr marL="0" indent="0">
              <a:spcBef>
                <a:spcPct val="0"/>
              </a:spcBef>
              <a:buFontTx/>
              <a:buNone/>
              <a:defRPr/>
            </a:pPr>
            <a:r>
              <a:rPr lang="en-US" sz="2800" dirty="0" smtClean="0">
                <a:latin typeface="Arial" pitchFamily="34" charset="0"/>
                <a:cs typeface="Arial" pitchFamily="34" charset="0"/>
              </a:rPr>
              <a:t>Explicitly or implicitly use one or two numbers lay audiences can readily understand.  </a:t>
            </a:r>
          </a:p>
          <a:p>
            <a:pPr marL="0" indent="0">
              <a:spcBef>
                <a:spcPct val="0"/>
              </a:spcBef>
              <a:buFontTx/>
              <a:buNone/>
              <a:defRPr/>
            </a:pPr>
            <a:endParaRPr lang="en-US" sz="2800" dirty="0" smtClean="0">
              <a:latin typeface="Arial" pitchFamily="34" charset="0"/>
              <a:cs typeface="Arial" pitchFamily="34" charset="0"/>
            </a:endParaRPr>
          </a:p>
          <a:p>
            <a:pPr>
              <a:buFontTx/>
              <a:buNone/>
              <a:defRPr/>
            </a:pPr>
            <a:endParaRPr lang="en-US" sz="2000" dirty="0" smtClean="0">
              <a:latin typeface="Arial" pitchFamily="34" charset="0"/>
              <a:cs typeface="Arial" pitchFamily="34" charset="0"/>
            </a:endParaRPr>
          </a:p>
          <a:p>
            <a:pPr marL="0" indent="0">
              <a:spcBef>
                <a:spcPct val="0"/>
              </a:spcBef>
              <a:buFontTx/>
              <a:buNone/>
              <a:defRPr/>
            </a:pPr>
            <a:r>
              <a:rPr lang="en-US" sz="2400" dirty="0" smtClean="0">
                <a:latin typeface="Arial" pitchFamily="34" charset="0"/>
                <a:cs typeface="Arial" pitchFamily="34" charset="0"/>
              </a:rPr>
              <a:t>“There are more than 45 million uninsured persons in the U.S.”</a:t>
            </a:r>
          </a:p>
          <a:p>
            <a:pPr marL="0" indent="0">
              <a:spcBef>
                <a:spcPct val="0"/>
              </a:spcBef>
              <a:buFontTx/>
              <a:buChar char="•"/>
              <a:defRPr/>
            </a:pPr>
            <a:endParaRPr lang="en-US" sz="2400" dirty="0" smtClean="0">
              <a:latin typeface="Arial" pitchFamily="34" charset="0"/>
              <a:cs typeface="Arial" pitchFamily="34" charset="0"/>
            </a:endParaRPr>
          </a:p>
          <a:p>
            <a:pPr marL="0" indent="0">
              <a:spcBef>
                <a:spcPct val="0"/>
              </a:spcBef>
              <a:buFontTx/>
              <a:buNone/>
              <a:defRPr/>
            </a:pPr>
            <a:r>
              <a:rPr lang="en-US" sz="2400" dirty="0" smtClean="0">
                <a:latin typeface="Arial" pitchFamily="34" charset="0"/>
                <a:cs typeface="Arial" pitchFamily="34" charset="0"/>
              </a:rPr>
              <a:t>“The prevalence of childhood obesity has more than tripled over the previous two decades in this country.”</a:t>
            </a:r>
          </a:p>
          <a:p>
            <a:pPr marL="0" indent="0">
              <a:spcBef>
                <a:spcPct val="0"/>
              </a:spcBef>
              <a:buFontTx/>
              <a:buChar char="•"/>
              <a:defRPr/>
            </a:pPr>
            <a:endParaRPr lang="en-US" sz="2400" dirty="0" smtClean="0">
              <a:latin typeface="Arial" pitchFamily="34" charset="0"/>
              <a:cs typeface="Arial" pitchFamily="34" charset="0"/>
            </a:endParaRPr>
          </a:p>
          <a:p>
            <a:pPr marL="0" indent="0">
              <a:spcBef>
                <a:spcPct val="0"/>
              </a:spcBef>
              <a:buFontTx/>
              <a:buNone/>
              <a:defRPr/>
            </a:pPr>
            <a:r>
              <a:rPr lang="en-US" sz="2400" dirty="0" smtClean="0">
                <a:latin typeface="Arial" pitchFamily="34" charset="0"/>
                <a:cs typeface="Arial" pitchFamily="34" charset="0"/>
              </a:rPr>
              <a:t>“Diabetes is now the leading cause of renal failure.” </a:t>
            </a:r>
          </a:p>
          <a:p>
            <a:pPr>
              <a:buFontTx/>
              <a:buNone/>
              <a:defRPr/>
            </a:pPr>
            <a:endParaRPr lang="en-US" dirty="0" smtClean="0"/>
          </a:p>
          <a:p>
            <a:pPr>
              <a:buFontTx/>
              <a:buNone/>
              <a:defRPr/>
            </a:pPr>
            <a:endParaRPr lang="en-US" dirty="0" smtClean="0"/>
          </a:p>
        </p:txBody>
      </p:sp>
    </p:spTree>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1600200" y="228600"/>
            <a:ext cx="7086600" cy="1074738"/>
          </a:xfrm>
        </p:spPr>
        <p:txBody>
          <a:bodyPr/>
          <a:lstStyle/>
          <a:p>
            <a:r>
              <a:rPr lang="en-US" sz="3600" smtClean="0">
                <a:latin typeface="Arial" pitchFamily="34" charset="0"/>
                <a:cs typeface="Arial" pitchFamily="34" charset="0"/>
              </a:rPr>
              <a:t>Use Data Comparisons to Help Provide Context</a:t>
            </a:r>
          </a:p>
        </p:txBody>
      </p:sp>
      <p:sp>
        <p:nvSpPr>
          <p:cNvPr id="36867" name="Rectangle 3"/>
          <p:cNvSpPr>
            <a:spLocks noGrp="1" noChangeArrowheads="1"/>
          </p:cNvSpPr>
          <p:nvPr>
            <p:ph type="body" idx="1"/>
          </p:nvPr>
        </p:nvSpPr>
        <p:spPr>
          <a:xfrm>
            <a:off x="1676400" y="1905000"/>
            <a:ext cx="7010400" cy="4953000"/>
          </a:xfrm>
        </p:spPr>
        <p:txBody>
          <a:bodyPr/>
          <a:lstStyle/>
          <a:p>
            <a:endParaRPr lang="en-US" sz="1300" smtClean="0"/>
          </a:p>
          <a:p>
            <a:r>
              <a:rPr lang="en-US" sz="2800" smtClean="0">
                <a:latin typeface="Arial" pitchFamily="34" charset="0"/>
                <a:cs typeface="Arial" pitchFamily="34" charset="0"/>
              </a:rPr>
              <a:t>“There has been a 300% increase in hospital-acquired infections over the past 20 years (time trends)”</a:t>
            </a:r>
          </a:p>
          <a:p>
            <a:endParaRPr lang="en-US" sz="2800" smtClean="0">
              <a:latin typeface="Arial" pitchFamily="34" charset="0"/>
              <a:cs typeface="Arial" pitchFamily="34" charset="0"/>
            </a:endParaRPr>
          </a:p>
          <a:p>
            <a:endParaRPr lang="en-US" sz="2800" smtClean="0">
              <a:latin typeface="Arial" pitchFamily="34" charset="0"/>
              <a:cs typeface="Arial" pitchFamily="34" charset="0"/>
            </a:endParaRPr>
          </a:p>
          <a:p>
            <a:r>
              <a:rPr lang="en-US" sz="2800" smtClean="0">
                <a:latin typeface="Arial" pitchFamily="34" charset="0"/>
                <a:cs typeface="Arial" pitchFamily="34" charset="0"/>
              </a:rPr>
              <a:t>“Colorectal cancer is the 2nd leading cause of cancer deaths among men (ranking)</a:t>
            </a:r>
          </a:p>
          <a:p>
            <a:endParaRPr lang="en-US" sz="3200" smtClean="0"/>
          </a:p>
        </p:txBody>
      </p:sp>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1600200" y="228600"/>
            <a:ext cx="7086600" cy="909638"/>
          </a:xfrm>
        </p:spPr>
        <p:txBody>
          <a:bodyPr/>
          <a:lstStyle/>
          <a:p>
            <a:pPr>
              <a:defRPr/>
            </a:pPr>
            <a:r>
              <a:rPr lang="en-US" sz="3600" dirty="0" smtClean="0">
                <a:effectLst>
                  <a:outerShdw blurRad="38100" dist="38100" dir="2700000" algn="tl">
                    <a:srgbClr val="000000">
                      <a:alpha val="43137"/>
                    </a:srgbClr>
                  </a:outerShdw>
                </a:effectLst>
                <a:latin typeface="Arial" pitchFamily="34" charset="0"/>
                <a:cs typeface="Arial" pitchFamily="34" charset="0"/>
              </a:rPr>
              <a:t>Metaphors and Narratives</a:t>
            </a:r>
          </a:p>
        </p:txBody>
      </p:sp>
      <p:sp>
        <p:nvSpPr>
          <p:cNvPr id="37891" name="Rectangle 3"/>
          <p:cNvSpPr>
            <a:spLocks noGrp="1" noChangeArrowheads="1"/>
          </p:cNvSpPr>
          <p:nvPr>
            <p:ph type="body" idx="1"/>
          </p:nvPr>
        </p:nvSpPr>
        <p:spPr>
          <a:xfrm>
            <a:off x="1600200" y="2133600"/>
            <a:ext cx="7391400" cy="3992563"/>
          </a:xfrm>
        </p:spPr>
        <p:txBody>
          <a:bodyPr/>
          <a:lstStyle/>
          <a:p>
            <a:r>
              <a:rPr lang="en-US" sz="2800" smtClean="0">
                <a:latin typeface="Arial" pitchFamily="34" charset="0"/>
                <a:cs typeface="Arial" pitchFamily="34" charset="0"/>
              </a:rPr>
              <a:t>Metaphor:  a phrase implying “A is like B,” i.e., a comparison/similarity between the two; use no more than one, and best if heard</a:t>
            </a:r>
          </a:p>
          <a:p>
            <a:endParaRPr lang="en-US" sz="2800" smtClean="0">
              <a:latin typeface="Arial" pitchFamily="34" charset="0"/>
              <a:cs typeface="Arial" pitchFamily="34" charset="0"/>
            </a:endParaRPr>
          </a:p>
          <a:p>
            <a:r>
              <a:rPr lang="en-US" sz="2800" smtClean="0">
                <a:latin typeface="Arial" pitchFamily="34" charset="0"/>
                <a:cs typeface="Arial" pitchFamily="34" charset="0"/>
              </a:rPr>
              <a:t>Narrative: use of words, visual images, or both to tell a story (data can be integrated)</a:t>
            </a:r>
          </a:p>
        </p:txBody>
      </p:sp>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609600"/>
            <a:ext cx="7315200" cy="647700"/>
          </a:xfrm>
        </p:spPr>
        <p:txBody>
          <a:bodyPr/>
          <a:lstStyle/>
          <a:p>
            <a:pPr>
              <a:defRPr/>
            </a:pPr>
            <a:r>
              <a:rPr lang="en-US" sz="3600" dirty="0" smtClean="0">
                <a:effectLst>
                  <a:outerShdw blurRad="38100" dist="38100" dir="2700000" algn="tl">
                    <a:srgbClr val="000000">
                      <a:alpha val="43137"/>
                    </a:srgbClr>
                  </a:outerShdw>
                </a:effectLst>
                <a:latin typeface="Arial" pitchFamily="34" charset="0"/>
                <a:ea typeface="ＭＳ Ｐゴシック" pitchFamily="-107" charset="-128"/>
                <a:cs typeface="Arial" pitchFamily="34" charset="0"/>
              </a:rPr>
              <a:t>Metaphor Examples</a:t>
            </a:r>
            <a:r>
              <a:rPr lang="en-US" sz="3600" dirty="0" smtClean="0">
                <a:latin typeface="Arial" pitchFamily="34" charset="0"/>
                <a:ea typeface="ＭＳ Ｐゴシック" pitchFamily="-107" charset="-128"/>
                <a:cs typeface="Arial" pitchFamily="34" charset="0"/>
              </a:rPr>
              <a:t/>
            </a:r>
            <a:br>
              <a:rPr lang="en-US" sz="3600" dirty="0" smtClean="0">
                <a:latin typeface="Arial" pitchFamily="34" charset="0"/>
                <a:ea typeface="ＭＳ Ｐゴシック" pitchFamily="-107" charset="-128"/>
                <a:cs typeface="Arial" pitchFamily="34" charset="0"/>
              </a:rPr>
            </a:br>
            <a:endParaRPr lang="en-US" sz="3600" dirty="0">
              <a:latin typeface="Arial" pitchFamily="34" charset="0"/>
              <a:ea typeface="ＭＳ Ｐゴシック" pitchFamily="-107" charset="-128"/>
              <a:cs typeface="Arial" pitchFamily="34" charset="0"/>
            </a:endParaRPr>
          </a:p>
        </p:txBody>
      </p:sp>
      <p:sp>
        <p:nvSpPr>
          <p:cNvPr id="38915" name="Content Placeholder 2"/>
          <p:cNvSpPr>
            <a:spLocks noGrp="1"/>
          </p:cNvSpPr>
          <p:nvPr>
            <p:ph idx="1"/>
          </p:nvPr>
        </p:nvSpPr>
        <p:spPr>
          <a:xfrm>
            <a:off x="1371600" y="1447800"/>
            <a:ext cx="7315200" cy="4943475"/>
          </a:xfrm>
        </p:spPr>
        <p:txBody>
          <a:bodyPr/>
          <a:lstStyle/>
          <a:p>
            <a:pPr marL="547688" lvl="3">
              <a:spcBef>
                <a:spcPts val="1200"/>
              </a:spcBef>
              <a:buClr>
                <a:srgbClr val="C00000"/>
              </a:buClr>
              <a:buFont typeface="Arial" pitchFamily="34" charset="0"/>
              <a:buChar char="•"/>
            </a:pPr>
            <a:r>
              <a:rPr lang="en-US" sz="2800" smtClean="0">
                <a:latin typeface="Arial" pitchFamily="34" charset="0"/>
                <a:cs typeface="Arial" pitchFamily="34" charset="0"/>
              </a:rPr>
              <a:t>“There are 10 times as many gun dealers in California as there are McDonald’s restaurants”</a:t>
            </a:r>
          </a:p>
          <a:p>
            <a:pPr marL="547688" lvl="3">
              <a:spcBef>
                <a:spcPts val="1200"/>
              </a:spcBef>
              <a:buClr>
                <a:srgbClr val="C00000"/>
              </a:buClr>
              <a:buFont typeface="Arial" pitchFamily="34" charset="0"/>
              <a:buChar char="•"/>
            </a:pPr>
            <a:endParaRPr lang="en-US" sz="2800" smtClean="0">
              <a:latin typeface="Arial" pitchFamily="34" charset="0"/>
              <a:cs typeface="Arial" pitchFamily="34" charset="0"/>
            </a:endParaRPr>
          </a:p>
          <a:p>
            <a:pPr marL="547688" lvl="3">
              <a:buClr>
                <a:srgbClr val="C00000"/>
              </a:buClr>
              <a:buFont typeface="Arial" pitchFamily="34" charset="0"/>
              <a:buChar char="•"/>
            </a:pPr>
            <a:r>
              <a:rPr lang="en-US" sz="2800" smtClean="0">
                <a:latin typeface="Arial" pitchFamily="34" charset="0"/>
                <a:cs typeface="Arial" pitchFamily="34" charset="0"/>
              </a:rPr>
              <a:t>“Only 3% of Canadians would prefer a U.S.-type private health insurance model to the single payer model. To put that in perspective, 16% of Canadians believe that Elvis Presley is still alive”</a:t>
            </a:r>
          </a:p>
          <a:p>
            <a:pPr>
              <a:buFontTx/>
              <a:buChar char="•"/>
            </a:pPr>
            <a:endParaRPr lang="en-US" sz="2800" smtClean="0">
              <a:latin typeface="Arial" pitchFamily="34" charset="0"/>
              <a:cs typeface="Arial" pitchFamily="34" charset="0"/>
            </a:endParaRPr>
          </a:p>
          <a:p>
            <a:pPr>
              <a:buFontTx/>
              <a:buNone/>
            </a:pPr>
            <a:r>
              <a:rPr lang="en-US" sz="2000" smtClean="0">
                <a:latin typeface="Arial" pitchFamily="34" charset="0"/>
                <a:cs typeface="Arial" pitchFamily="34" charset="0"/>
              </a:rPr>
              <a:t>Source: Wallack, LM. </a:t>
            </a:r>
            <a:r>
              <a:rPr lang="en-US" sz="2000" i="1" smtClean="0">
                <a:latin typeface="Arial" pitchFamily="34" charset="0"/>
                <a:cs typeface="Arial" pitchFamily="34" charset="0"/>
              </a:rPr>
              <a:t>News for a Change: An Advocate’s Guide to Working with the Media. </a:t>
            </a:r>
            <a:r>
              <a:rPr lang="en-US" sz="2000" smtClean="0">
                <a:latin typeface="Arial" pitchFamily="34" charset="0"/>
                <a:cs typeface="Arial" pitchFamily="34" charset="0"/>
              </a:rPr>
              <a:t>Sage, 1999</a:t>
            </a:r>
          </a:p>
        </p:txBody>
      </p:sp>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pPr>
              <a:defRPr/>
            </a:pPr>
            <a:r>
              <a:rPr lang="en-US" sz="3600" dirty="0" smtClean="0">
                <a:effectLst>
                  <a:outerShdw blurRad="38100" dist="38100" dir="2700000" algn="tl">
                    <a:srgbClr val="000000">
                      <a:alpha val="43137"/>
                    </a:srgbClr>
                  </a:outerShdw>
                </a:effectLst>
                <a:latin typeface="Arial" pitchFamily="34" charset="0"/>
                <a:ea typeface="ＭＳ Ｐゴシック" pitchFamily="34" charset="-128"/>
                <a:cs typeface="Arial" pitchFamily="34" charset="0"/>
              </a:rPr>
              <a:t>Narrative Example</a:t>
            </a:r>
          </a:p>
        </p:txBody>
      </p:sp>
      <p:sp>
        <p:nvSpPr>
          <p:cNvPr id="39939" name="Content Placeholder 2"/>
          <p:cNvSpPr>
            <a:spLocks noGrp="1"/>
          </p:cNvSpPr>
          <p:nvPr>
            <p:ph idx="1"/>
          </p:nvPr>
        </p:nvSpPr>
        <p:spPr>
          <a:xfrm>
            <a:off x="1371600" y="1447800"/>
            <a:ext cx="7315200" cy="4943475"/>
          </a:xfrm>
        </p:spPr>
        <p:txBody>
          <a:bodyPr/>
          <a:lstStyle/>
          <a:p>
            <a:pPr algn="ctr">
              <a:buFontTx/>
              <a:buNone/>
            </a:pPr>
            <a:r>
              <a:rPr lang="en-US" smtClean="0">
                <a:latin typeface="Arial" pitchFamily="34" charset="0"/>
                <a:cs typeface="Arial" pitchFamily="34" charset="0"/>
              </a:rPr>
              <a:t>The Cost of Oral Rehydration Therapy</a:t>
            </a:r>
          </a:p>
          <a:p>
            <a:pPr>
              <a:spcBef>
                <a:spcPct val="0"/>
              </a:spcBef>
              <a:buFontTx/>
              <a:buNone/>
            </a:pPr>
            <a:endParaRPr lang="en-US" sz="2000" smtClean="0">
              <a:latin typeface="Arial" pitchFamily="34" charset="0"/>
              <a:cs typeface="Arial" pitchFamily="34" charset="0"/>
            </a:endParaRPr>
          </a:p>
          <a:p>
            <a:pPr>
              <a:spcBef>
                <a:spcPct val="0"/>
              </a:spcBef>
              <a:buFontTx/>
              <a:buNone/>
            </a:pPr>
            <a:r>
              <a:rPr lang="en-US" sz="2000" smtClean="0">
                <a:latin typeface="Arial" pitchFamily="34" charset="0"/>
                <a:cs typeface="Arial" pitchFamily="34" charset="0"/>
              </a:rPr>
              <a:t>     </a:t>
            </a:r>
            <a:r>
              <a:rPr lang="en-US" sz="2400" smtClean="0">
                <a:latin typeface="Arial" pitchFamily="34" charset="0"/>
                <a:cs typeface="Arial" pitchFamily="34" charset="0"/>
              </a:rPr>
              <a:t>So this…woman calls up and said she has a 9-month-old baby with diarrhea and the doctor on call gave her the right advice, said go to the pharmacy and buy Pedialyte®…but when she got there, they said they couldn’t give it to her</a:t>
            </a:r>
          </a:p>
          <a:p>
            <a:pPr>
              <a:spcBef>
                <a:spcPct val="0"/>
              </a:spcBef>
              <a:buFontTx/>
              <a:buNone/>
            </a:pPr>
            <a:r>
              <a:rPr lang="en-US" sz="2400" smtClean="0">
                <a:latin typeface="Arial" pitchFamily="34" charset="0"/>
                <a:cs typeface="Arial" pitchFamily="34" charset="0"/>
              </a:rPr>
              <a:t>	for free without a prescription.	</a:t>
            </a:r>
          </a:p>
          <a:p>
            <a:pPr>
              <a:spcBef>
                <a:spcPct val="0"/>
              </a:spcBef>
              <a:buFontTx/>
              <a:buNone/>
            </a:pPr>
            <a:r>
              <a:rPr lang="en-US" sz="2400" smtClean="0">
                <a:latin typeface="Arial" pitchFamily="34" charset="0"/>
                <a:cs typeface="Arial" pitchFamily="34" charset="0"/>
              </a:rPr>
              <a:t>     … The kid appears in the emergency room 36 hr later and dies three days later…The rehydration solution costs up to $6.30 a liter. It’s obscene charging this much for a product that ought to be cheaper than Coca-Cola—it has less in it.</a:t>
            </a:r>
          </a:p>
          <a:p>
            <a:pPr>
              <a:buFontTx/>
              <a:buNone/>
            </a:pPr>
            <a:endParaRPr lang="en-US" sz="1600" smtClean="0"/>
          </a:p>
          <a:p>
            <a:pPr>
              <a:buFontTx/>
              <a:buNone/>
            </a:pPr>
            <a:r>
              <a:rPr lang="en-US" sz="1600" smtClean="0">
                <a:latin typeface="Arial" pitchFamily="34" charset="0"/>
                <a:cs typeface="Arial" pitchFamily="34" charset="0"/>
              </a:rPr>
              <a:t>Source: Wallack et al,  1993</a:t>
            </a:r>
          </a:p>
        </p:txBody>
      </p:sp>
    </p:spTree>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7" name="Picture 9" descr="Visual Scale: Washington Dashboard on Quality Health Care"/>
          <p:cNvPicPr>
            <a:picLocks noChangeAspect="1" noChangeArrowheads="1"/>
          </p:cNvPicPr>
          <p:nvPr/>
        </p:nvPicPr>
        <p:blipFill>
          <a:blip r:embed="rId3"/>
          <a:srcRect/>
          <a:stretch>
            <a:fillRect/>
          </a:stretch>
        </p:blipFill>
        <p:spPr bwMode="auto">
          <a:xfrm>
            <a:off x="1443038" y="4495800"/>
            <a:ext cx="1981200" cy="1422400"/>
          </a:xfrm>
          <a:prstGeom prst="rect">
            <a:avLst/>
          </a:prstGeom>
          <a:ln>
            <a:noFill/>
          </a:ln>
          <a:effectLst>
            <a:outerShdw blurRad="292100" dist="139700" dir="2700000" algn="tl" rotWithShape="0">
              <a:srgbClr val="333333">
                <a:alpha val="65000"/>
              </a:srgbClr>
            </a:outerShdw>
          </a:effectLst>
        </p:spPr>
      </p:pic>
      <p:sp>
        <p:nvSpPr>
          <p:cNvPr id="26627" name="Title 1"/>
          <p:cNvSpPr>
            <a:spLocks noGrp="1"/>
          </p:cNvSpPr>
          <p:nvPr>
            <p:ph type="title"/>
          </p:nvPr>
        </p:nvSpPr>
        <p:spPr>
          <a:xfrm>
            <a:off x="1447800" y="381000"/>
            <a:ext cx="7315200" cy="647700"/>
          </a:xfrm>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Visual Presentations</a:t>
            </a:r>
          </a:p>
        </p:txBody>
      </p:sp>
      <p:pic>
        <p:nvPicPr>
          <p:cNvPr id="27652" name="Picture 4" descr="HINTS Isopleth Weather Map"/>
          <p:cNvPicPr>
            <a:picLocks noChangeAspect="1" noChangeArrowheads="1"/>
          </p:cNvPicPr>
          <p:nvPr/>
        </p:nvPicPr>
        <p:blipFill>
          <a:blip r:embed="rId4"/>
          <a:srcRect/>
          <a:stretch>
            <a:fillRect/>
          </a:stretch>
        </p:blipFill>
        <p:spPr bwMode="auto">
          <a:xfrm>
            <a:off x="6705600" y="2209800"/>
            <a:ext cx="1997075" cy="1600200"/>
          </a:xfrm>
          <a:prstGeom prst="rect">
            <a:avLst/>
          </a:prstGeom>
          <a:ln>
            <a:noFill/>
          </a:ln>
          <a:effectLst>
            <a:outerShdw blurRad="292100" dist="139700" dir="2700000" algn="tl" rotWithShape="0">
              <a:srgbClr val="333333">
                <a:alpha val="65000"/>
              </a:srgbClr>
            </a:outerShdw>
          </a:effectLst>
        </p:spPr>
      </p:pic>
      <p:pic>
        <p:nvPicPr>
          <p:cNvPr id="27653" name="Picture 5" descr="State Based Cancer Mortality Map"/>
          <p:cNvPicPr>
            <a:picLocks noChangeAspect="1" noChangeArrowheads="1"/>
          </p:cNvPicPr>
          <p:nvPr/>
        </p:nvPicPr>
        <p:blipFill>
          <a:blip r:embed="rId5"/>
          <a:srcRect/>
          <a:stretch>
            <a:fillRect/>
          </a:stretch>
        </p:blipFill>
        <p:spPr bwMode="auto">
          <a:xfrm>
            <a:off x="1447800" y="2209800"/>
            <a:ext cx="1976438" cy="1573213"/>
          </a:xfrm>
          <a:prstGeom prst="rect">
            <a:avLst/>
          </a:prstGeom>
          <a:ln>
            <a:noFill/>
          </a:ln>
          <a:effectLst>
            <a:outerShdw blurRad="292100" dist="139700" dir="2700000" algn="tl" rotWithShape="0">
              <a:srgbClr val="333333">
                <a:alpha val="65000"/>
              </a:srgbClr>
            </a:outerShdw>
          </a:effectLst>
        </p:spPr>
      </p:pic>
      <p:pic>
        <p:nvPicPr>
          <p:cNvPr id="6" name="Picture 2" descr="Bar Graph"/>
          <p:cNvPicPr>
            <a:picLocks noChangeAspect="1" noChangeArrowheads="1"/>
          </p:cNvPicPr>
          <p:nvPr/>
        </p:nvPicPr>
        <p:blipFill>
          <a:blip r:embed="rId6"/>
          <a:srcRect/>
          <a:stretch>
            <a:fillRect/>
          </a:stretch>
        </p:blipFill>
        <p:spPr bwMode="auto">
          <a:xfrm>
            <a:off x="3962400" y="1600200"/>
            <a:ext cx="1981200" cy="1522413"/>
          </a:xfrm>
          <a:prstGeom prst="rect">
            <a:avLst/>
          </a:prstGeom>
          <a:ln>
            <a:noFill/>
          </a:ln>
          <a:effectLst>
            <a:outerShdw blurRad="292100" dist="139700" dir="2700000" algn="tl" rotWithShape="0">
              <a:srgbClr val="333333">
                <a:alpha val="65000"/>
              </a:srgbClr>
            </a:outerShdw>
          </a:effectLst>
        </p:spPr>
      </p:pic>
      <p:pic>
        <p:nvPicPr>
          <p:cNvPr id="27654" name="Picture 6" descr="Example of additional visual (icon arrays)"/>
          <p:cNvPicPr>
            <a:picLocks noChangeAspect="1" noChangeArrowheads="1"/>
          </p:cNvPicPr>
          <p:nvPr/>
        </p:nvPicPr>
        <p:blipFill>
          <a:blip r:embed="rId7"/>
          <a:srcRect/>
          <a:stretch>
            <a:fillRect/>
          </a:stretch>
        </p:blipFill>
        <p:spPr bwMode="auto">
          <a:xfrm>
            <a:off x="3962400" y="5257800"/>
            <a:ext cx="2057400" cy="1371600"/>
          </a:xfrm>
          <a:prstGeom prst="rect">
            <a:avLst/>
          </a:prstGeom>
          <a:ln>
            <a:noFill/>
          </a:ln>
          <a:effectLst>
            <a:outerShdw blurRad="292100" dist="139700" dir="2700000" algn="tl" rotWithShape="0">
              <a:srgbClr val="333333">
                <a:alpha val="65000"/>
              </a:srgbClr>
            </a:outerShdw>
          </a:effectLst>
        </p:spPr>
      </p:pic>
      <p:pic>
        <p:nvPicPr>
          <p:cNvPr id="27656" name="Picture 8" descr="Example of Scatter Plot"/>
          <p:cNvPicPr>
            <a:picLocks noChangeAspect="1" noChangeArrowheads="1"/>
          </p:cNvPicPr>
          <p:nvPr/>
        </p:nvPicPr>
        <p:blipFill>
          <a:blip r:embed="rId8"/>
          <a:srcRect/>
          <a:stretch>
            <a:fillRect/>
          </a:stretch>
        </p:blipFill>
        <p:spPr bwMode="auto">
          <a:xfrm>
            <a:off x="6705600" y="4419600"/>
            <a:ext cx="1982788" cy="1524000"/>
          </a:xfrm>
          <a:prstGeom prst="rect">
            <a:avLst/>
          </a:prstGeom>
          <a:ln>
            <a:noFill/>
          </a:ln>
          <a:effectLst>
            <a:outerShdw blurRad="292100" dist="139700" dir="2700000" algn="tl" rotWithShape="0">
              <a:srgbClr val="333333">
                <a:alpha val="65000"/>
              </a:srgbClr>
            </a:outerShdw>
          </a:effectLst>
        </p:spPr>
      </p:pic>
      <p:pic>
        <p:nvPicPr>
          <p:cNvPr id="27659" name="Picture 11" descr="Pie Chart"/>
          <p:cNvPicPr>
            <a:picLocks noChangeAspect="1" noChangeArrowheads="1"/>
          </p:cNvPicPr>
          <p:nvPr/>
        </p:nvPicPr>
        <p:blipFill>
          <a:blip r:embed="rId9"/>
          <a:srcRect/>
          <a:stretch>
            <a:fillRect/>
          </a:stretch>
        </p:blipFill>
        <p:spPr bwMode="auto">
          <a:xfrm>
            <a:off x="4038600" y="3352800"/>
            <a:ext cx="1905000" cy="1587500"/>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1371600" y="228600"/>
            <a:ext cx="8153400" cy="990600"/>
          </a:xfrm>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General Suggestions for </a:t>
            </a:r>
            <a:b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b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Visual Data Presentations</a:t>
            </a:r>
          </a:p>
        </p:txBody>
      </p:sp>
      <p:sp>
        <p:nvSpPr>
          <p:cNvPr id="12291" name="Rectangle 3"/>
          <p:cNvSpPr>
            <a:spLocks noGrp="1" noChangeArrowheads="1"/>
          </p:cNvSpPr>
          <p:nvPr>
            <p:ph sz="quarter" idx="1"/>
          </p:nvPr>
        </p:nvSpPr>
        <p:spPr>
          <a:xfrm>
            <a:off x="1524000" y="1766888"/>
            <a:ext cx="7391400" cy="4776787"/>
          </a:xfrm>
        </p:spPr>
        <p:txBody>
          <a:bodyPr>
            <a:normAutofit fontScale="92500" lnSpcReduction="10000"/>
          </a:bodyPr>
          <a:lstStyle/>
          <a:p>
            <a:pPr marL="457200" indent="-457200" algn="l" eaLnBrk="1" fontAlgn="auto" hangingPunct="1">
              <a:spcAft>
                <a:spcPts val="0"/>
              </a:spcAft>
              <a:buClrTx/>
              <a:buFont typeface="Arial" pitchFamily="34" charset="0"/>
              <a:buChar char="•"/>
              <a:defRPr/>
            </a:pPr>
            <a:r>
              <a:rPr lang="en-US" dirty="0" smtClean="0">
                <a:latin typeface="Arial" pitchFamily="34" charset="0"/>
                <a:cs typeface="Arial" pitchFamily="34" charset="0"/>
              </a:rPr>
              <a:t>Carefully tailor data visual displays for audiences’ scientific and mathematical ability</a:t>
            </a:r>
          </a:p>
          <a:p>
            <a:pPr marL="457200" indent="-457200" algn="l" eaLnBrk="1" fontAlgn="auto" hangingPunct="1">
              <a:spcAft>
                <a:spcPts val="0"/>
              </a:spcAft>
              <a:buClrTx/>
              <a:buFont typeface="Arial" pitchFamily="34" charset="0"/>
              <a:buChar char="•"/>
              <a:defRPr/>
            </a:pPr>
            <a:endParaRPr lang="en-US" dirty="0" smtClean="0">
              <a:latin typeface="Arial" pitchFamily="34" charset="0"/>
              <a:cs typeface="Arial" pitchFamily="34" charset="0"/>
            </a:endParaRPr>
          </a:p>
          <a:p>
            <a:pPr marL="457200" indent="-457200" algn="l" eaLnBrk="1" fontAlgn="auto" hangingPunct="1">
              <a:spcAft>
                <a:spcPts val="0"/>
              </a:spcAft>
              <a:buClrTx/>
              <a:buFont typeface="Arial" pitchFamily="34" charset="0"/>
              <a:buChar char="•"/>
              <a:defRPr/>
            </a:pPr>
            <a:r>
              <a:rPr lang="en-US" dirty="0" smtClean="0">
                <a:latin typeface="Arial" pitchFamily="34" charset="0"/>
                <a:cs typeface="Arial" pitchFamily="34" charset="0"/>
              </a:rPr>
              <a:t>Make data available in formats more understandable to lay audiences</a:t>
            </a:r>
          </a:p>
          <a:p>
            <a:pPr marL="457200" indent="-457200" algn="l" eaLnBrk="1" fontAlgn="auto" hangingPunct="1">
              <a:spcAft>
                <a:spcPts val="0"/>
              </a:spcAft>
              <a:buClrTx/>
              <a:buFont typeface="Arial" pitchFamily="34" charset="0"/>
              <a:buChar char="•"/>
              <a:defRPr/>
            </a:pPr>
            <a:endParaRPr lang="en-US" dirty="0" smtClean="0">
              <a:latin typeface="Arial" pitchFamily="34" charset="0"/>
              <a:cs typeface="Arial" pitchFamily="34" charset="0"/>
            </a:endParaRPr>
          </a:p>
          <a:p>
            <a:pPr marL="457200" indent="-457200" algn="l" eaLnBrk="1" fontAlgn="auto" hangingPunct="1">
              <a:spcAft>
                <a:spcPts val="0"/>
              </a:spcAft>
              <a:buClrTx/>
              <a:buFont typeface="Arial" pitchFamily="34" charset="0"/>
              <a:buChar char="•"/>
              <a:defRPr/>
            </a:pPr>
            <a:r>
              <a:rPr lang="en-US" dirty="0" smtClean="0">
                <a:latin typeface="Arial" pitchFamily="34" charset="0"/>
                <a:cs typeface="Arial" pitchFamily="34" charset="0"/>
              </a:rPr>
              <a:t>Provide locally relevant data and comparisons (e.g., to other areas when possible)</a:t>
            </a:r>
          </a:p>
          <a:p>
            <a:pPr marL="457200" indent="-457200" algn="l" eaLnBrk="1" fontAlgn="auto" hangingPunct="1">
              <a:spcAft>
                <a:spcPts val="0"/>
              </a:spcAft>
              <a:buClrTx/>
              <a:buFont typeface="Arial" pitchFamily="34" charset="0"/>
              <a:buChar char="•"/>
              <a:defRPr/>
            </a:pPr>
            <a:endParaRPr lang="en-US" dirty="0" smtClean="0">
              <a:latin typeface="Arial" pitchFamily="34" charset="0"/>
              <a:cs typeface="Arial" pitchFamily="34" charset="0"/>
            </a:endParaRPr>
          </a:p>
          <a:p>
            <a:pPr marL="457200" indent="-457200" algn="l" eaLnBrk="1" fontAlgn="auto" hangingPunct="1">
              <a:spcAft>
                <a:spcPts val="0"/>
              </a:spcAft>
              <a:buClrTx/>
              <a:buFont typeface="Arial" pitchFamily="34" charset="0"/>
              <a:buChar char="•"/>
              <a:defRPr/>
            </a:pPr>
            <a:r>
              <a:rPr lang="en-US" dirty="0" smtClean="0">
                <a:latin typeface="Arial" pitchFamily="34" charset="0"/>
                <a:cs typeface="Arial" pitchFamily="34" charset="0"/>
              </a:rPr>
              <a:t>Explicitly state key messages using short text messages, e.g., “Oral rehydration therapy greatly reduced infant deaths”</a:t>
            </a:r>
          </a:p>
          <a:p>
            <a:pPr marL="320040" indent="-320040" eaLnBrk="1" fontAlgn="auto" hangingPunct="1">
              <a:spcAft>
                <a:spcPts val="0"/>
              </a:spcAft>
              <a:buFont typeface="Wingdings"/>
              <a:buChar char=""/>
              <a:defRPr/>
            </a:pPr>
            <a:endParaRPr lang="en-US" sz="2800" dirty="0" smtClean="0"/>
          </a:p>
          <a:p>
            <a:pPr marL="320040" indent="-320040" eaLnBrk="1" fontAlgn="auto" hangingPunct="1">
              <a:spcAft>
                <a:spcPts val="0"/>
              </a:spcAft>
              <a:buFont typeface="Wingdings"/>
              <a:buChar char=""/>
              <a:defRPr/>
            </a:pPr>
            <a:endParaRPr lang="en-US" dirty="0" smtClean="0"/>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Content Placeholder 2"/>
          <p:cNvSpPr>
            <a:spLocks noGrp="1"/>
          </p:cNvSpPr>
          <p:nvPr>
            <p:ph idx="1"/>
          </p:nvPr>
        </p:nvSpPr>
        <p:spPr/>
        <p:txBody>
          <a:bodyPr/>
          <a:lstStyle/>
          <a:p>
            <a:pPr>
              <a:buFontTx/>
              <a:buNone/>
            </a:pPr>
            <a:r>
              <a:rPr lang="en-US" sz="2800" smtClean="0">
                <a:latin typeface="Arial" pitchFamily="34" charset="0"/>
                <a:cs typeface="Arial" pitchFamily="34" charset="0"/>
              </a:rPr>
              <a:t>“Why does it matter how health and science</a:t>
            </a:r>
          </a:p>
          <a:p>
            <a:pPr>
              <a:buFontTx/>
              <a:buNone/>
            </a:pPr>
            <a:r>
              <a:rPr lang="en-US" sz="2800" smtClean="0">
                <a:latin typeface="Arial" pitchFamily="34" charset="0"/>
                <a:cs typeface="Arial" pitchFamily="34" charset="0"/>
              </a:rPr>
              <a:t>issues are reported? It matters because</a:t>
            </a:r>
          </a:p>
          <a:p>
            <a:pPr>
              <a:buFontTx/>
              <a:buNone/>
            </a:pPr>
            <a:r>
              <a:rPr lang="en-US" sz="2800" smtClean="0">
                <a:latin typeface="Arial" pitchFamily="34" charset="0"/>
                <a:cs typeface="Arial" pitchFamily="34" charset="0"/>
              </a:rPr>
              <a:t>misleading information is potentially</a:t>
            </a:r>
          </a:p>
          <a:p>
            <a:pPr>
              <a:buFontTx/>
              <a:buNone/>
            </a:pPr>
            <a:r>
              <a:rPr lang="en-US" sz="2800" smtClean="0">
                <a:latin typeface="Arial" pitchFamily="34" charset="0"/>
                <a:cs typeface="Arial" pitchFamily="34" charset="0"/>
              </a:rPr>
              <a:t>dangerous: It can even cost lives.” </a:t>
            </a:r>
          </a:p>
          <a:p>
            <a:pPr>
              <a:buFontTx/>
              <a:buNone/>
            </a:pPr>
            <a:endParaRPr lang="en-US" sz="2800" smtClean="0">
              <a:latin typeface="Arial" pitchFamily="34" charset="0"/>
              <a:cs typeface="Arial" pitchFamily="34" charset="0"/>
            </a:endParaRPr>
          </a:p>
          <a:p>
            <a:pPr>
              <a:buFontTx/>
              <a:buNone/>
            </a:pPr>
            <a:r>
              <a:rPr lang="en-US" sz="2800" smtClean="0">
                <a:latin typeface="Arial" pitchFamily="34" charset="0"/>
                <a:cs typeface="Arial" pitchFamily="34" charset="0"/>
              </a:rPr>
              <a:t>	– The Royal Institution of Great Britain,</a:t>
            </a:r>
          </a:p>
          <a:p>
            <a:pPr>
              <a:buFontTx/>
              <a:buNone/>
            </a:pPr>
            <a:r>
              <a:rPr lang="en-US" sz="2800" i="1" smtClean="0">
                <a:latin typeface="Arial" pitchFamily="34" charset="0"/>
                <a:cs typeface="Arial" pitchFamily="34" charset="0"/>
              </a:rPr>
              <a:t>	   Guidelines on Science and Health</a:t>
            </a:r>
          </a:p>
          <a:p>
            <a:pPr>
              <a:buFontTx/>
              <a:buNone/>
            </a:pPr>
            <a:r>
              <a:rPr lang="en-US" sz="2800" i="1" smtClean="0">
                <a:latin typeface="Arial" pitchFamily="34" charset="0"/>
                <a:cs typeface="Arial" pitchFamily="34" charset="0"/>
              </a:rPr>
              <a:t>      Communication</a:t>
            </a:r>
          </a:p>
          <a:p>
            <a:pPr>
              <a:buFontTx/>
              <a:buChar char="•"/>
            </a:pPr>
            <a:endParaRPr lang="en-US" smtClean="0"/>
          </a:p>
        </p:txBody>
      </p:sp>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Pie Charts</a:t>
            </a:r>
          </a:p>
        </p:txBody>
      </p:sp>
      <p:sp>
        <p:nvSpPr>
          <p:cNvPr id="43011" name="Content Placeholder 2"/>
          <p:cNvSpPr>
            <a:spLocks noGrp="1"/>
          </p:cNvSpPr>
          <p:nvPr>
            <p:ph idx="1"/>
          </p:nvPr>
        </p:nvSpPr>
        <p:spPr/>
        <p:txBody>
          <a:bodyPr/>
          <a:lstStyle/>
          <a:p>
            <a:pPr eaLnBrk="1" hangingPunct="1">
              <a:buFontTx/>
              <a:buChar char="•"/>
            </a:pPr>
            <a:r>
              <a:rPr lang="en-US" sz="2800" smtClean="0">
                <a:latin typeface="Arial" pitchFamily="34" charset="0"/>
                <a:cs typeface="Arial" pitchFamily="34" charset="0"/>
              </a:rPr>
              <a:t>Show proportions/percentages</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Begin with largest slice pointed at 12 o’clock position</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Display slices clockwise and descending order</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Add short labels</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Avoid using more than 6 slices</a:t>
            </a:r>
          </a:p>
        </p:txBody>
      </p:sp>
    </p:spTree>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1676400" y="0"/>
            <a:ext cx="7315200" cy="1257300"/>
          </a:xfrm>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Pie Charts</a:t>
            </a:r>
          </a:p>
        </p:txBody>
      </p:sp>
      <p:pic>
        <p:nvPicPr>
          <p:cNvPr id="44035" name="Picture 6"/>
          <p:cNvPicPr>
            <a:picLocks noGrp="1" noChangeAspect="1" noChangeArrowheads="1"/>
          </p:cNvPicPr>
          <p:nvPr>
            <p:ph idx="1"/>
          </p:nvPr>
        </p:nvPicPr>
        <p:blipFill>
          <a:blip r:embed="rId3"/>
          <a:srcRect/>
          <a:stretch>
            <a:fillRect/>
          </a:stretch>
        </p:blipFill>
        <p:spPr>
          <a:xfrm>
            <a:off x="1447800" y="6019800"/>
            <a:ext cx="6173788" cy="381000"/>
          </a:xfrm>
          <a:noFill/>
        </p:spPr>
      </p:pic>
      <p:pic>
        <p:nvPicPr>
          <p:cNvPr id="44036" name="Picture 5"/>
          <p:cNvPicPr>
            <a:picLocks noChangeAspect="1" noChangeArrowheads="1"/>
          </p:cNvPicPr>
          <p:nvPr/>
        </p:nvPicPr>
        <p:blipFill>
          <a:blip r:embed="rId4"/>
          <a:srcRect/>
          <a:stretch>
            <a:fillRect/>
          </a:stretch>
        </p:blipFill>
        <p:spPr bwMode="auto">
          <a:xfrm>
            <a:off x="1524000" y="1524000"/>
            <a:ext cx="6164263" cy="4359275"/>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Bar Charts</a:t>
            </a:r>
          </a:p>
        </p:txBody>
      </p:sp>
      <p:sp>
        <p:nvSpPr>
          <p:cNvPr id="47107" name="Content Placeholder 2"/>
          <p:cNvSpPr>
            <a:spLocks noGrp="1"/>
          </p:cNvSpPr>
          <p:nvPr>
            <p:ph idx="1"/>
          </p:nvPr>
        </p:nvSpPr>
        <p:spPr/>
        <p:txBody>
          <a:bodyPr/>
          <a:lstStyle/>
          <a:p>
            <a:pPr eaLnBrk="1" hangingPunct="1">
              <a:buFontTx/>
              <a:buChar char="•"/>
              <a:defRPr/>
            </a:pPr>
            <a:r>
              <a:rPr lang="en-US" sz="2400" dirty="0">
                <a:latin typeface="Arial" pitchFamily="34" charset="0"/>
                <a:cs typeface="Arial" pitchFamily="34" charset="0"/>
              </a:rPr>
              <a:t>Good for displaying magnitude of data </a:t>
            </a:r>
            <a:r>
              <a:rPr lang="en-US" sz="2400" dirty="0" smtClean="0">
                <a:latin typeface="Arial" pitchFamily="34" charset="0"/>
                <a:cs typeface="Arial" pitchFamily="34" charset="0"/>
              </a:rPr>
              <a:t>values</a:t>
            </a:r>
          </a:p>
          <a:p>
            <a:pPr eaLnBrk="1" hangingPunct="1">
              <a:buFontTx/>
              <a:buChar char="•"/>
              <a:defRPr/>
            </a:pPr>
            <a:endParaRPr lang="en-US" sz="800" dirty="0">
              <a:latin typeface="Arial" pitchFamily="34" charset="0"/>
              <a:cs typeface="Arial" pitchFamily="34" charset="0"/>
            </a:endParaRPr>
          </a:p>
          <a:p>
            <a:pPr eaLnBrk="1" hangingPunct="1">
              <a:buFontTx/>
              <a:buChar char="•"/>
              <a:defRPr/>
            </a:pPr>
            <a:r>
              <a:rPr lang="en-US" sz="2400" dirty="0" smtClean="0">
                <a:latin typeface="Arial" pitchFamily="34" charset="0"/>
                <a:cs typeface="Arial" pitchFamily="34" charset="0"/>
              </a:rPr>
              <a:t>Use 6 or fewer bars if possible</a:t>
            </a:r>
          </a:p>
          <a:p>
            <a:pPr eaLnBrk="1" hangingPunct="1">
              <a:buFontTx/>
              <a:buChar char="•"/>
              <a:defRPr/>
            </a:pPr>
            <a:endParaRPr lang="en-US" sz="800" dirty="0" smtClean="0">
              <a:latin typeface="Arial" pitchFamily="34" charset="0"/>
              <a:cs typeface="Arial" pitchFamily="34" charset="0"/>
            </a:endParaRPr>
          </a:p>
          <a:p>
            <a:pPr eaLnBrk="1" hangingPunct="1">
              <a:buFontTx/>
              <a:buChar char="•"/>
              <a:defRPr/>
            </a:pPr>
            <a:r>
              <a:rPr lang="en-US" sz="2400" dirty="0" smtClean="0">
                <a:latin typeface="Arial" pitchFamily="34" charset="0"/>
                <a:cs typeface="Arial" pitchFamily="34" charset="0"/>
              </a:rPr>
              <a:t>Use color/shading with strong contrast</a:t>
            </a:r>
          </a:p>
          <a:p>
            <a:pPr marL="0" indent="0" eaLnBrk="1" hangingPunct="1">
              <a:buFont typeface="Arial"/>
              <a:buNone/>
              <a:defRPr/>
            </a:pPr>
            <a:endParaRPr lang="en-US" sz="800" dirty="0" smtClean="0">
              <a:latin typeface="Arial" pitchFamily="34" charset="0"/>
              <a:cs typeface="Arial" pitchFamily="34" charset="0"/>
            </a:endParaRPr>
          </a:p>
          <a:p>
            <a:pPr eaLnBrk="1" hangingPunct="1">
              <a:buFontTx/>
              <a:buChar char="•"/>
              <a:defRPr/>
            </a:pPr>
            <a:r>
              <a:rPr lang="en-US" sz="2400" dirty="0" smtClean="0">
                <a:latin typeface="Arial" pitchFamily="34" charset="0"/>
                <a:cs typeface="Arial" pitchFamily="34" charset="0"/>
              </a:rPr>
              <a:t>Use short titles, labels, messages</a:t>
            </a:r>
          </a:p>
          <a:p>
            <a:pPr marL="0" indent="0" eaLnBrk="1" hangingPunct="1">
              <a:buFont typeface="Arial"/>
              <a:buNone/>
              <a:defRPr/>
            </a:pPr>
            <a:endParaRPr lang="en-US" sz="800" dirty="0" smtClean="0">
              <a:latin typeface="Arial" pitchFamily="34" charset="0"/>
              <a:cs typeface="Arial" pitchFamily="34" charset="0"/>
            </a:endParaRPr>
          </a:p>
          <a:p>
            <a:pPr eaLnBrk="1" hangingPunct="1">
              <a:buFontTx/>
              <a:buChar char="•"/>
              <a:defRPr/>
            </a:pPr>
            <a:r>
              <a:rPr lang="en-US" sz="2400" dirty="0" smtClean="0">
                <a:latin typeface="Arial" pitchFamily="34" charset="0"/>
                <a:cs typeface="Arial" pitchFamily="34" charset="0"/>
              </a:rPr>
              <a:t>Try not to use segmented/stacked bar charts or overlay line representations on top of bars</a:t>
            </a:r>
          </a:p>
        </p:txBody>
      </p:sp>
    </p:spTree>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a:xfrm>
            <a:off x="1676400" y="0"/>
            <a:ext cx="7315200" cy="1143000"/>
          </a:xfrm>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Bar Charts</a:t>
            </a:r>
          </a:p>
        </p:txBody>
      </p:sp>
      <p:pic>
        <p:nvPicPr>
          <p:cNvPr id="46083" name="Content Placeholder 3" descr="Bar chart example: From 2006 to 2007, Immunization Rates Increased among Adolescents Aged 13-17"/>
          <p:cNvPicPr>
            <a:picLocks noGrp="1" noChangeAspect="1"/>
          </p:cNvPicPr>
          <p:nvPr>
            <p:ph idx="1"/>
          </p:nvPr>
        </p:nvPicPr>
        <p:blipFill>
          <a:blip r:embed="rId3"/>
          <a:srcRect/>
          <a:stretch>
            <a:fillRect/>
          </a:stretch>
        </p:blipFill>
        <p:spPr>
          <a:xfrm>
            <a:off x="1447800" y="1524000"/>
            <a:ext cx="7391400" cy="5257800"/>
          </a:xfrm>
        </p:spPr>
      </p:pic>
    </p:spTree>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idx="4294967295"/>
          </p:nvPr>
        </p:nvSpPr>
        <p:spPr>
          <a:xfrm>
            <a:off x="1371600" y="0"/>
            <a:ext cx="8305800" cy="1447800"/>
          </a:xfrm>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Nearly 2/3 of the World’s Smokers </a:t>
            </a:r>
            <a:b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b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Live in Just 10 Countries</a:t>
            </a:r>
          </a:p>
        </p:txBody>
      </p:sp>
      <p:pic>
        <p:nvPicPr>
          <p:cNvPr id="47107" name="Picture 3"/>
          <p:cNvPicPr>
            <a:picLocks noChangeAspect="1" noChangeArrowheads="1"/>
          </p:cNvPicPr>
          <p:nvPr/>
        </p:nvPicPr>
        <p:blipFill>
          <a:blip r:embed="rId3"/>
          <a:srcRect/>
          <a:stretch>
            <a:fillRect/>
          </a:stretch>
        </p:blipFill>
        <p:spPr bwMode="auto">
          <a:xfrm>
            <a:off x="1524000" y="1371600"/>
            <a:ext cx="7620000" cy="5334000"/>
          </a:xfrm>
          <a:prstGeom prst="rect">
            <a:avLst/>
          </a:prstGeom>
          <a:noFill/>
          <a:ln w="9525">
            <a:noFill/>
            <a:miter lim="800000"/>
            <a:headEnd/>
            <a:tailEnd/>
          </a:ln>
        </p:spPr>
      </p:pic>
      <p:sp>
        <p:nvSpPr>
          <p:cNvPr id="47108" name="Text Box 4"/>
          <p:cNvSpPr txBox="1">
            <a:spLocks noChangeArrowheads="1"/>
          </p:cNvSpPr>
          <p:nvPr/>
        </p:nvSpPr>
        <p:spPr bwMode="auto">
          <a:xfrm>
            <a:off x="3429000" y="1676400"/>
            <a:ext cx="5616575" cy="457200"/>
          </a:xfrm>
          <a:prstGeom prst="rect">
            <a:avLst/>
          </a:prstGeom>
          <a:noFill/>
          <a:ln w="9525">
            <a:noFill/>
            <a:miter lim="800000"/>
            <a:headEnd/>
            <a:tailEnd/>
          </a:ln>
        </p:spPr>
        <p:txBody>
          <a:bodyPr wrap="none">
            <a:spAutoFit/>
          </a:bodyPr>
          <a:lstStyle/>
          <a:p>
            <a:r>
              <a:rPr lang="en-US" b="1" i="1">
                <a:solidFill>
                  <a:schemeClr val="accent2"/>
                </a:solidFill>
                <a:latin typeface="Arial" pitchFamily="34" charset="0"/>
              </a:rPr>
              <a:t>More than 40% live in just 2 countries</a:t>
            </a:r>
            <a:endParaRPr lang="en-US">
              <a:solidFill>
                <a:schemeClr val="accent2"/>
              </a:solidFill>
              <a:latin typeface="Arial" pitchFamily="34" charset="0"/>
            </a:endParaRPr>
          </a:p>
        </p:txBody>
      </p:sp>
      <p:sp>
        <p:nvSpPr>
          <p:cNvPr id="47109" name="Line 5"/>
          <p:cNvSpPr>
            <a:spLocks noChangeShapeType="1"/>
          </p:cNvSpPr>
          <p:nvPr/>
        </p:nvSpPr>
        <p:spPr bwMode="auto">
          <a:xfrm flipH="1">
            <a:off x="2844800" y="2019300"/>
            <a:ext cx="609600" cy="533400"/>
          </a:xfrm>
          <a:prstGeom prst="line">
            <a:avLst/>
          </a:prstGeom>
          <a:noFill/>
          <a:ln w="25400">
            <a:solidFill>
              <a:srgbClr val="A30000"/>
            </a:solidFill>
            <a:round/>
            <a:headEnd/>
            <a:tailEnd type="stealth" w="med" len="med"/>
          </a:ln>
        </p:spPr>
        <p:txBody>
          <a:bodyPr wrap="none" anchor="ctr"/>
          <a:lstStyle/>
          <a:p>
            <a:endParaRPr lang="en-US"/>
          </a:p>
        </p:txBody>
      </p:sp>
      <p:sp>
        <p:nvSpPr>
          <p:cNvPr id="47110" name="Line 6"/>
          <p:cNvSpPr>
            <a:spLocks noChangeShapeType="1"/>
          </p:cNvSpPr>
          <p:nvPr/>
        </p:nvSpPr>
        <p:spPr bwMode="auto">
          <a:xfrm flipH="1">
            <a:off x="3429000" y="2286000"/>
            <a:ext cx="381000" cy="1752600"/>
          </a:xfrm>
          <a:prstGeom prst="line">
            <a:avLst/>
          </a:prstGeom>
          <a:noFill/>
          <a:ln w="25400">
            <a:solidFill>
              <a:srgbClr val="A30000"/>
            </a:solidFill>
            <a:round/>
            <a:headEnd/>
            <a:tailEnd type="stealth" w="med" len="med"/>
          </a:ln>
        </p:spPr>
        <p:txBody>
          <a:bodyPr wrap="none" anchor="ctr"/>
          <a:lstStyle/>
          <a:p>
            <a:endParaRPr lang="en-US"/>
          </a:p>
        </p:txBody>
      </p:sp>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0" name="Picture 2" descr="risk"/>
          <p:cNvPicPr>
            <a:picLocks noChangeAspect="1" noChangeArrowheads="1"/>
          </p:cNvPicPr>
          <p:nvPr/>
        </p:nvPicPr>
        <p:blipFill>
          <a:blip r:embed="rId2"/>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ransition>
    <p:zoom dir="in"/>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lstStyle/>
          <a:p>
            <a:pPr eaLnBrk="1" hangingPunct="1"/>
            <a:r>
              <a:rPr lang="en-US" sz="3600" smtClean="0">
                <a:latin typeface="Arial" pitchFamily="34" charset="0"/>
                <a:cs typeface="Arial" pitchFamily="34" charset="0"/>
              </a:rPr>
              <a:t>Bar Charts</a:t>
            </a:r>
          </a:p>
        </p:txBody>
      </p:sp>
      <p:pic>
        <p:nvPicPr>
          <p:cNvPr id="49155" name="Picture 2"/>
          <p:cNvPicPr>
            <a:picLocks noChangeAspect="1" noChangeArrowheads="1"/>
          </p:cNvPicPr>
          <p:nvPr/>
        </p:nvPicPr>
        <p:blipFill>
          <a:blip r:embed="rId3"/>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Line Graphs</a:t>
            </a:r>
          </a:p>
        </p:txBody>
      </p:sp>
      <p:sp>
        <p:nvSpPr>
          <p:cNvPr id="50179" name="Content Placeholder 2"/>
          <p:cNvSpPr>
            <a:spLocks noGrp="1"/>
          </p:cNvSpPr>
          <p:nvPr>
            <p:ph idx="1"/>
          </p:nvPr>
        </p:nvSpPr>
        <p:spPr/>
        <p:txBody>
          <a:bodyPr/>
          <a:lstStyle/>
          <a:p>
            <a:pPr eaLnBrk="1" hangingPunct="1">
              <a:buFontTx/>
              <a:buChar char="•"/>
            </a:pPr>
            <a:r>
              <a:rPr lang="en-US" sz="2400" smtClean="0">
                <a:latin typeface="Arial" pitchFamily="34" charset="0"/>
                <a:cs typeface="Arial" pitchFamily="34" charset="0"/>
              </a:rPr>
              <a:t>Great for showing trends over time, before and after differences, and contextual information</a:t>
            </a:r>
          </a:p>
          <a:p>
            <a:pPr eaLnBrk="1" hangingPunct="1">
              <a:buFontTx/>
              <a:buChar char="•"/>
            </a:pPr>
            <a:endParaRPr lang="en-US" sz="24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Use arrows/text to highlight key data/events</a:t>
            </a:r>
          </a:p>
          <a:p>
            <a:pPr eaLnBrk="1" hangingPunct="1">
              <a:buFontTx/>
              <a:buChar char="•"/>
            </a:pPr>
            <a:endParaRPr lang="en-US" sz="24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Place labels close to their lines</a:t>
            </a:r>
          </a:p>
          <a:p>
            <a:pPr eaLnBrk="1" hangingPunct="1">
              <a:buFontTx/>
              <a:buChar char="•"/>
            </a:pPr>
            <a:endParaRPr lang="en-US" sz="24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Include baseline data line for comparison</a:t>
            </a:r>
          </a:p>
          <a:p>
            <a:pPr eaLnBrk="1" hangingPunct="1">
              <a:buFontTx/>
              <a:buChar char="•"/>
            </a:pPr>
            <a:endParaRPr lang="en-US" sz="24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Try to limit up to 4 trend lines and not to add unnecessary labels and symbols </a:t>
            </a:r>
          </a:p>
          <a:p>
            <a:pPr eaLnBrk="1" hangingPunct="1">
              <a:buFontTx/>
              <a:buChar char="•"/>
            </a:pPr>
            <a:endParaRPr lang="en-US" smtClean="0"/>
          </a:p>
          <a:p>
            <a:pPr eaLnBrk="1" hangingPunct="1">
              <a:buFontTx/>
              <a:buChar char="•"/>
            </a:pPr>
            <a:endParaRPr lang="en-US" smtClean="0"/>
          </a:p>
        </p:txBody>
      </p:sp>
    </p:spTree>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1676400" y="152400"/>
            <a:ext cx="7467600" cy="1143000"/>
          </a:xfrm>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 Line Graphs</a:t>
            </a:r>
          </a:p>
        </p:txBody>
      </p:sp>
      <p:pic>
        <p:nvPicPr>
          <p:cNvPr id="51203" name="Content Placeholder 4" descr="Line Graph example: Cigarette Consumption and Major Smoking Events, United States, 1900-1997"/>
          <p:cNvPicPr>
            <a:picLocks noGrp="1" noChangeAspect="1"/>
          </p:cNvPicPr>
          <p:nvPr>
            <p:ph idx="1"/>
          </p:nvPr>
        </p:nvPicPr>
        <p:blipFill>
          <a:blip r:embed="rId3"/>
          <a:srcRect/>
          <a:stretch>
            <a:fillRect/>
          </a:stretch>
        </p:blipFill>
        <p:spPr>
          <a:xfrm>
            <a:off x="1524000" y="1524000"/>
            <a:ext cx="7620000" cy="5334000"/>
          </a:xfrm>
        </p:spPr>
      </p:pic>
    </p:spTree>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Title 1"/>
          <p:cNvSpPr>
            <a:spLocks noGrp="1"/>
          </p:cNvSpPr>
          <p:nvPr>
            <p:ph type="title"/>
          </p:nvPr>
        </p:nvSpPr>
        <p:spPr/>
        <p:txBody>
          <a:bodyPr/>
          <a:lstStyle/>
          <a:p>
            <a:pPr>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Line Graphs</a:t>
            </a:r>
          </a:p>
        </p:txBody>
      </p:sp>
      <p:sp>
        <p:nvSpPr>
          <p:cNvPr id="52227" name="Rectangle 2"/>
          <p:cNvSpPr>
            <a:spLocks noChangeArrowheads="1"/>
          </p:cNvSpPr>
          <p:nvPr/>
        </p:nvSpPr>
        <p:spPr bwMode="auto">
          <a:xfrm>
            <a:off x="1447800" y="1598613"/>
            <a:ext cx="7620000" cy="460375"/>
          </a:xfrm>
          <a:prstGeom prst="rect">
            <a:avLst/>
          </a:prstGeom>
          <a:noFill/>
          <a:ln w="9525">
            <a:noFill/>
            <a:miter lim="800000"/>
            <a:headEnd/>
            <a:tailEnd/>
          </a:ln>
        </p:spPr>
        <p:txBody>
          <a:bodyPr anchor="ctr">
            <a:spAutoFit/>
          </a:bodyPr>
          <a:lstStyle/>
          <a:p>
            <a:pPr algn="ctr" eaLnBrk="0" hangingPunct="0"/>
            <a:r>
              <a:rPr lang="en-US" b="1"/>
              <a:t>Cigarette Smoking among U.S. Adults, 1955-2009</a:t>
            </a:r>
            <a:endParaRPr lang="en-US"/>
          </a:p>
        </p:txBody>
      </p:sp>
      <p:graphicFrame>
        <p:nvGraphicFramePr>
          <p:cNvPr id="52228" name="Object 1"/>
          <p:cNvGraphicFramePr>
            <a:graphicFrameLocks/>
          </p:cNvGraphicFramePr>
          <p:nvPr/>
        </p:nvGraphicFramePr>
        <p:xfrm>
          <a:off x="1828800" y="2133600"/>
          <a:ext cx="6781800" cy="4343400"/>
        </p:xfrm>
        <a:graphic>
          <a:graphicData uri="http://schemas.openxmlformats.org/presentationml/2006/ole">
            <p:oleObj spid="_x0000_s52228" name="Chart" r:id="rId3" imgW="5114976" imgH="3067115" progId="Excel.Chart.8">
              <p:embed/>
            </p:oleObj>
          </a:graphicData>
        </a:graphic>
      </p:graphicFrame>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16386" name="TextBox 1"/>
          <p:cNvSpPr txBox="1">
            <a:spLocks noChangeArrowheads="1"/>
          </p:cNvSpPr>
          <p:nvPr/>
        </p:nvSpPr>
        <p:spPr bwMode="auto">
          <a:xfrm>
            <a:off x="1066800" y="2438400"/>
            <a:ext cx="7315200" cy="2308225"/>
          </a:xfrm>
          <a:prstGeom prst="rect">
            <a:avLst/>
          </a:prstGeom>
          <a:noFill/>
          <a:ln w="9525">
            <a:noFill/>
            <a:miter lim="800000"/>
            <a:headEnd/>
            <a:tailEnd/>
          </a:ln>
        </p:spPr>
        <p:txBody>
          <a:bodyPr>
            <a:spAutoFit/>
          </a:bodyPr>
          <a:lstStyle/>
          <a:p>
            <a:r>
              <a:rPr lang="en-US" sz="3600"/>
              <a:t>Think about the worst scientific presentation you’ve ever experienced.  </a:t>
            </a:r>
          </a:p>
          <a:p>
            <a:endParaRPr lang="en-US" sz="3600"/>
          </a:p>
          <a:p>
            <a:r>
              <a:rPr lang="en-US" sz="3600"/>
              <a:t>What made it so horrible?</a:t>
            </a:r>
          </a:p>
        </p:txBody>
      </p:sp>
      <p:pic>
        <p:nvPicPr>
          <p:cNvPr id="16387" name="Picture 2" descr="http://greatergood.berkeley.edu/images/uploads/19EAM.jpg"/>
          <p:cNvPicPr>
            <a:picLocks noChangeAspect="1" noChangeArrowheads="1"/>
          </p:cNvPicPr>
          <p:nvPr/>
        </p:nvPicPr>
        <p:blipFill>
          <a:blip r:embed="rId2"/>
          <a:srcRect/>
          <a:stretch>
            <a:fillRect/>
          </a:stretch>
        </p:blipFill>
        <p:spPr bwMode="auto">
          <a:xfrm>
            <a:off x="2971800" y="76200"/>
            <a:ext cx="2776538" cy="1847850"/>
          </a:xfrm>
          <a:prstGeom prst="rect">
            <a:avLst/>
          </a:prstGeom>
          <a:noFill/>
          <a:ln w="9525">
            <a:noFill/>
            <a:miter lim="800000"/>
            <a:headEnd/>
            <a:tailEnd/>
          </a:ln>
        </p:spPr>
      </p:pic>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p:cNvSpPr>
          <p:nvPr>
            <p:ph type="title"/>
          </p:nvPr>
        </p:nvSpPr>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Visual Scales</a:t>
            </a:r>
          </a:p>
        </p:txBody>
      </p:sp>
      <p:sp>
        <p:nvSpPr>
          <p:cNvPr id="53251" name="Content Placeholder 2"/>
          <p:cNvSpPr>
            <a:spLocks noGrp="1"/>
          </p:cNvSpPr>
          <p:nvPr>
            <p:ph idx="1"/>
          </p:nvPr>
        </p:nvSpPr>
        <p:spPr/>
        <p:txBody>
          <a:bodyPr/>
          <a:lstStyle/>
          <a:p>
            <a:pPr eaLnBrk="1" hangingPunct="1">
              <a:buFontTx/>
              <a:buChar char="•"/>
            </a:pPr>
            <a:r>
              <a:rPr lang="en-US" sz="2400" smtClean="0">
                <a:latin typeface="Arial" pitchFamily="34" charset="0"/>
                <a:cs typeface="Arial" pitchFamily="34" charset="0"/>
              </a:rPr>
              <a:t>Can help in presenting risk (probability) data and absolute risk data</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Use where numbers are ordered and there are equal distances between intervals</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Use familiar scales (e.g. thermometer, dash board meters, etc.)</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Provide anchoring information</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Include short titles and key messages</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Don’t include too much information</a:t>
            </a:r>
          </a:p>
        </p:txBody>
      </p:sp>
    </p:spTree>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a:xfrm>
            <a:off x="1600200" y="381000"/>
            <a:ext cx="7315200" cy="723900"/>
          </a:xfrm>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Visual Scales</a:t>
            </a:r>
          </a:p>
        </p:txBody>
      </p:sp>
      <p:sp>
        <p:nvSpPr>
          <p:cNvPr id="54275" name="Content Placeholder 2"/>
          <p:cNvSpPr>
            <a:spLocks noGrp="1"/>
          </p:cNvSpPr>
          <p:nvPr>
            <p:ph idx="1"/>
          </p:nvPr>
        </p:nvSpPr>
        <p:spPr>
          <a:xfrm>
            <a:off x="1371600" y="1524000"/>
            <a:ext cx="7315200" cy="4943475"/>
          </a:xfrm>
        </p:spPr>
        <p:txBody>
          <a:bodyPr/>
          <a:lstStyle/>
          <a:p>
            <a:pPr eaLnBrk="1" hangingPunct="1">
              <a:buFontTx/>
              <a:buChar char="•"/>
            </a:pPr>
            <a:endParaRPr lang="en-US"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Provides a way to present a lot of data in more engaging and effective ways</a:t>
            </a:r>
          </a:p>
          <a:p>
            <a:pPr eaLnBrk="1" hangingPunct="1">
              <a:buFontTx/>
              <a:buChar char="•"/>
            </a:pPr>
            <a:endParaRPr lang="en-US"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Example: AHRQ </a:t>
            </a:r>
          </a:p>
          <a:p>
            <a:pPr eaLnBrk="1" hangingPunct="1">
              <a:buFontTx/>
              <a:buNone/>
            </a:pPr>
            <a:r>
              <a:rPr lang="en-US" smtClean="0">
                <a:latin typeface="Arial" pitchFamily="34" charset="0"/>
                <a:cs typeface="Arial" pitchFamily="34" charset="0"/>
              </a:rPr>
              <a:t>	State Snapshot </a:t>
            </a:r>
          </a:p>
          <a:p>
            <a:pPr eaLnBrk="1" hangingPunct="1">
              <a:buFontTx/>
              <a:buNone/>
            </a:pPr>
            <a:r>
              <a:rPr lang="en-US" smtClean="0">
                <a:latin typeface="Arial" pitchFamily="34" charset="0"/>
                <a:cs typeface="Arial" pitchFamily="34" charset="0"/>
              </a:rPr>
              <a:t>	of New Mexico</a:t>
            </a:r>
          </a:p>
        </p:txBody>
      </p:sp>
      <p:pic>
        <p:nvPicPr>
          <p:cNvPr id="54276" name="Picture 6"/>
          <p:cNvPicPr>
            <a:picLocks noChangeAspect="1" noChangeArrowheads="1"/>
          </p:cNvPicPr>
          <p:nvPr/>
        </p:nvPicPr>
        <p:blipFill>
          <a:blip r:embed="rId3"/>
          <a:srcRect/>
          <a:stretch>
            <a:fillRect/>
          </a:stretch>
        </p:blipFill>
        <p:spPr bwMode="auto">
          <a:xfrm>
            <a:off x="4267200" y="3657600"/>
            <a:ext cx="3505200" cy="243840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p:cNvSpPr>
            <a:spLocks noGrp="1"/>
          </p:cNvSpPr>
          <p:nvPr>
            <p:ph type="title"/>
          </p:nvPr>
        </p:nvSpPr>
        <p:spPr>
          <a:xfrm>
            <a:off x="1600200" y="152400"/>
            <a:ext cx="7924800" cy="1143000"/>
          </a:xfrm>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Common Problems When Presenting Data Using Visual Aids</a:t>
            </a:r>
          </a:p>
        </p:txBody>
      </p:sp>
      <p:sp>
        <p:nvSpPr>
          <p:cNvPr id="55299" name="Content Placeholder 2"/>
          <p:cNvSpPr>
            <a:spLocks noGrp="1"/>
          </p:cNvSpPr>
          <p:nvPr>
            <p:ph idx="1"/>
          </p:nvPr>
        </p:nvSpPr>
        <p:spPr>
          <a:xfrm>
            <a:off x="1676400" y="1600200"/>
            <a:ext cx="7467600" cy="5029200"/>
          </a:xfrm>
        </p:spPr>
        <p:txBody>
          <a:bodyPr/>
          <a:lstStyle/>
          <a:p>
            <a:pPr eaLnBrk="1" hangingPunct="1">
              <a:buFontTx/>
              <a:buChar char="•"/>
            </a:pPr>
            <a:r>
              <a:rPr lang="en-US" sz="2400" smtClean="0">
                <a:latin typeface="Arial" pitchFamily="34" charset="0"/>
                <a:cs typeface="Arial" pitchFamily="34" charset="0"/>
              </a:rPr>
              <a:t>Clutter: too much data and other information</a:t>
            </a:r>
          </a:p>
          <a:p>
            <a:pPr eaLnBrk="1" hangingPunct="1">
              <a:buFontTx/>
              <a:buChar char="•"/>
            </a:pPr>
            <a:endParaRPr lang="en-US" sz="24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Being inconsistent with layouts</a:t>
            </a:r>
          </a:p>
          <a:p>
            <a:pPr eaLnBrk="1" hangingPunct="1">
              <a:buFontTx/>
              <a:buChar char="•"/>
            </a:pPr>
            <a:endParaRPr lang="en-US" sz="24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Visual distractions (e.g. too many colors, </a:t>
            </a:r>
          </a:p>
          <a:p>
            <a:pPr eaLnBrk="1" hangingPunct="1">
              <a:buFontTx/>
              <a:buNone/>
            </a:pPr>
            <a:r>
              <a:rPr lang="en-US" sz="2400" smtClean="0">
                <a:latin typeface="Arial" pitchFamily="34" charset="0"/>
                <a:cs typeface="Arial" pitchFamily="34" charset="0"/>
              </a:rPr>
              <a:t>	3-dimensional bars, audiovisual “extras”)</a:t>
            </a:r>
          </a:p>
          <a:p>
            <a:pPr eaLnBrk="1" hangingPunct="1">
              <a:buFontTx/>
              <a:buChar char="•"/>
            </a:pPr>
            <a:endParaRPr lang="en-US" sz="2400" smtClean="0">
              <a:latin typeface="Arial" pitchFamily="34" charset="0"/>
              <a:cs typeface="Arial" pitchFamily="34" charset="0"/>
            </a:endParaRPr>
          </a:p>
          <a:p>
            <a:pPr eaLnBrk="1" hangingPunct="1">
              <a:buFontTx/>
              <a:buChar char="•"/>
            </a:pPr>
            <a:r>
              <a:rPr lang="en-US" sz="2400" smtClean="0">
                <a:latin typeface="Arial" pitchFamily="34" charset="0"/>
                <a:cs typeface="Arial" pitchFamily="34" charset="0"/>
              </a:rPr>
              <a:t>Distortion, especially y-axis for bar charts or line graphs</a:t>
            </a:r>
          </a:p>
          <a:p>
            <a:pPr eaLnBrk="1" hangingPunct="1">
              <a:buFontTx/>
              <a:buChar char="•"/>
            </a:pPr>
            <a:endParaRPr lang="en-US" sz="2400" smtClean="0">
              <a:latin typeface="Arial" pitchFamily="34" charset="0"/>
              <a:cs typeface="Arial" pitchFamily="34" charset="0"/>
            </a:endParaRPr>
          </a:p>
          <a:p>
            <a:pPr eaLnBrk="1" hangingPunct="1">
              <a:buFontTx/>
              <a:buNone/>
            </a:pPr>
            <a:endParaRPr lang="en-US" sz="2400" smtClean="0">
              <a:latin typeface="Arial" pitchFamily="34" charset="0"/>
              <a:cs typeface="Arial" pitchFamily="34" charset="0"/>
            </a:endParaRPr>
          </a:p>
        </p:txBody>
      </p:sp>
    </p:spTree>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p:txBody>
          <a:bodyPr/>
          <a:lstStyle/>
          <a:p>
            <a:r>
              <a:rPr lang="en-US" smtClean="0"/>
              <a:t>Before</a:t>
            </a:r>
          </a:p>
        </p:txBody>
      </p:sp>
      <p:sp>
        <p:nvSpPr>
          <p:cNvPr id="56323" name="TextBox 4"/>
          <p:cNvSpPr txBox="1">
            <a:spLocks noChangeArrowheads="1"/>
          </p:cNvSpPr>
          <p:nvPr/>
        </p:nvSpPr>
        <p:spPr bwMode="auto">
          <a:xfrm>
            <a:off x="2133600" y="6324600"/>
            <a:ext cx="5867400" cy="276225"/>
          </a:xfrm>
          <a:prstGeom prst="rect">
            <a:avLst/>
          </a:prstGeom>
          <a:noFill/>
          <a:ln w="9525">
            <a:noFill/>
            <a:miter lim="800000"/>
            <a:headEnd/>
            <a:tailEnd/>
          </a:ln>
        </p:spPr>
        <p:txBody>
          <a:bodyPr>
            <a:spAutoFit/>
          </a:bodyPr>
          <a:lstStyle/>
          <a:p>
            <a:pPr eaLnBrk="0" hangingPunct="0"/>
            <a:r>
              <a:rPr lang="en-US" sz="1200"/>
              <a:t>Data Source: Youth Risk Behavior Surveillance — United States, 2011, MMWR, 61, 1-162</a:t>
            </a:r>
          </a:p>
        </p:txBody>
      </p:sp>
      <p:graphicFrame>
        <p:nvGraphicFramePr>
          <p:cNvPr id="56324" name="Content Placeholder 7"/>
          <p:cNvGraphicFramePr>
            <a:graphicFrameLocks noGrp="1"/>
          </p:cNvGraphicFramePr>
          <p:nvPr>
            <p:ph idx="1"/>
          </p:nvPr>
        </p:nvGraphicFramePr>
        <p:xfrm>
          <a:off x="1549400" y="1549400"/>
          <a:ext cx="7188200" cy="4368800"/>
        </p:xfrm>
        <a:graphic>
          <a:graphicData uri="http://schemas.openxmlformats.org/presentationml/2006/ole">
            <p:oleObj spid="_x0000_s56324" r:id="rId3" imgW="7187807" imgH="4371211" progId="Excel.Chart.8">
              <p:embed/>
            </p:oleObj>
          </a:graphicData>
        </a:graphic>
      </p:graphicFrame>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p:nvPr>
        </p:nvSpPr>
        <p:spPr/>
        <p:txBody>
          <a:bodyPr/>
          <a:lstStyle/>
          <a:p>
            <a:r>
              <a:rPr lang="en-US" smtClean="0"/>
              <a:t>After</a:t>
            </a:r>
          </a:p>
        </p:txBody>
      </p:sp>
      <p:sp>
        <p:nvSpPr>
          <p:cNvPr id="57347" name="TextBox 4"/>
          <p:cNvSpPr txBox="1">
            <a:spLocks noChangeArrowheads="1"/>
          </p:cNvSpPr>
          <p:nvPr/>
        </p:nvSpPr>
        <p:spPr bwMode="auto">
          <a:xfrm>
            <a:off x="2133600" y="6324600"/>
            <a:ext cx="5867400" cy="276225"/>
          </a:xfrm>
          <a:prstGeom prst="rect">
            <a:avLst/>
          </a:prstGeom>
          <a:noFill/>
          <a:ln w="9525">
            <a:noFill/>
            <a:miter lim="800000"/>
            <a:headEnd/>
            <a:tailEnd/>
          </a:ln>
        </p:spPr>
        <p:txBody>
          <a:bodyPr>
            <a:spAutoFit/>
          </a:bodyPr>
          <a:lstStyle/>
          <a:p>
            <a:pPr eaLnBrk="0" hangingPunct="0"/>
            <a:r>
              <a:rPr lang="en-US" sz="1200"/>
              <a:t>Data Source: Youth Risk Behavior Surveillance — United States, 2011, MMWR, 61, 1-162</a:t>
            </a:r>
          </a:p>
        </p:txBody>
      </p:sp>
      <p:graphicFrame>
        <p:nvGraphicFramePr>
          <p:cNvPr id="57348" name="Content Placeholder 6"/>
          <p:cNvGraphicFramePr>
            <a:graphicFrameLocks noGrp="1"/>
          </p:cNvGraphicFramePr>
          <p:nvPr>
            <p:ph idx="1"/>
          </p:nvPr>
        </p:nvGraphicFramePr>
        <p:xfrm>
          <a:off x="1549400" y="1549400"/>
          <a:ext cx="7188200" cy="4445000"/>
        </p:xfrm>
        <a:graphic>
          <a:graphicData uri="http://schemas.openxmlformats.org/presentationml/2006/ole">
            <p:oleObj spid="_x0000_s57348" r:id="rId3" imgW="7187807" imgH="4444369" progId="Excel.Chart.8">
              <p:embed/>
            </p:oleObj>
          </a:graphicData>
        </a:graphic>
      </p:graphicFrame>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p:cNvSpPr>
            <a:spLocks noGrp="1"/>
          </p:cNvSpPr>
          <p:nvPr>
            <p:ph type="title"/>
          </p:nvPr>
        </p:nvSpPr>
        <p:spPr/>
        <p:txBody>
          <a:bodyPr/>
          <a:lstStyle/>
          <a:p>
            <a:r>
              <a:rPr lang="en-US" smtClean="0"/>
              <a:t>Other Examples</a:t>
            </a:r>
          </a:p>
        </p:txBody>
      </p:sp>
      <p:sp>
        <p:nvSpPr>
          <p:cNvPr id="58371" name="Content Placeholder 2"/>
          <p:cNvSpPr>
            <a:spLocks noGrp="1"/>
          </p:cNvSpPr>
          <p:nvPr>
            <p:ph idx="1"/>
          </p:nvPr>
        </p:nvSpPr>
        <p:spPr/>
        <p:txBody>
          <a:bodyPr/>
          <a:lstStyle/>
          <a:p>
            <a:pPr marL="0" indent="0">
              <a:buFontTx/>
              <a:buNone/>
            </a:pPr>
            <a:r>
              <a:rPr lang="en-US" sz="2400" smtClean="0">
                <a:latin typeface="Arial" pitchFamily="34" charset="0"/>
                <a:cs typeface="Arial" pitchFamily="34" charset="0"/>
              </a:rPr>
              <a:t>Kaiser Family Foundation and American Medical Association Health Policy Visualization</a:t>
            </a:r>
          </a:p>
          <a:p>
            <a:pPr marL="0" indent="0">
              <a:buFontTx/>
              <a:buNone/>
            </a:pPr>
            <a:endParaRPr lang="en-US" smtClean="0"/>
          </a:p>
          <a:p>
            <a:pPr marL="0" indent="0">
              <a:buFontTx/>
              <a:buNone/>
            </a:pPr>
            <a:r>
              <a:rPr lang="en-US" sz="2000" b="1" smtClean="0">
                <a:latin typeface="Arial" pitchFamily="34" charset="0"/>
                <a:cs typeface="Arial" pitchFamily="34" charset="0"/>
              </a:rPr>
              <a:t>Medicaid example: </a:t>
            </a:r>
          </a:p>
          <a:p>
            <a:pPr marL="0" indent="0">
              <a:buFontTx/>
              <a:buNone/>
            </a:pPr>
            <a:r>
              <a:rPr lang="en-US" sz="2000" u="sng" smtClean="0">
                <a:latin typeface="Arial" pitchFamily="34" charset="0"/>
                <a:cs typeface="Arial" pitchFamily="34" charset="0"/>
                <a:hlinkClick r:id="rId2"/>
              </a:rPr>
              <a:t>http://jama.jamanetwork.com/article.aspx?articleid=1352118</a:t>
            </a:r>
            <a:endParaRPr lang="en-US" sz="2000" smtClean="0">
              <a:latin typeface="Arial" pitchFamily="34" charset="0"/>
              <a:cs typeface="Arial" pitchFamily="34" charset="0"/>
            </a:endParaRPr>
          </a:p>
          <a:p>
            <a:pPr marL="0" indent="0">
              <a:buFontTx/>
              <a:buNone/>
            </a:pPr>
            <a:r>
              <a:rPr lang="en-US" sz="2000" smtClean="0">
                <a:latin typeface="Arial" pitchFamily="34" charset="0"/>
                <a:cs typeface="Arial" pitchFamily="34" charset="0"/>
              </a:rPr>
              <a:t> </a:t>
            </a:r>
          </a:p>
          <a:p>
            <a:pPr marL="0" indent="0">
              <a:buFontTx/>
              <a:buNone/>
            </a:pPr>
            <a:r>
              <a:rPr lang="en-US" sz="2000" b="1" smtClean="0">
                <a:latin typeface="Arial" pitchFamily="34" charset="0"/>
                <a:cs typeface="Arial" pitchFamily="34" charset="0"/>
              </a:rPr>
              <a:t>HIV/AIDS example:</a:t>
            </a:r>
          </a:p>
          <a:p>
            <a:pPr marL="0" indent="0">
              <a:buFontTx/>
              <a:buNone/>
            </a:pPr>
            <a:r>
              <a:rPr lang="en-US" sz="2000" u="sng" smtClean="0">
                <a:latin typeface="Arial" pitchFamily="34" charset="0"/>
                <a:cs typeface="Arial" pitchFamily="34" charset="0"/>
                <a:hlinkClick r:id="rId3"/>
              </a:rPr>
              <a:t>http://jama.jamanetwork.com/article.aspx?articleid=1221707</a:t>
            </a:r>
            <a:endParaRPr lang="en-US" sz="2000" smtClean="0">
              <a:latin typeface="Arial" pitchFamily="34" charset="0"/>
              <a:cs typeface="Arial" pitchFamily="34" charset="0"/>
            </a:endParaRPr>
          </a:p>
          <a:p>
            <a:pPr marL="0" indent="0">
              <a:buFontTx/>
              <a:buNone/>
            </a:pPr>
            <a:endParaRPr lang="en-US" smtClean="0"/>
          </a:p>
          <a:p>
            <a:pPr marL="0" indent="0">
              <a:buFontTx/>
              <a:buNone/>
            </a:pPr>
            <a:endParaRPr lang="en-US" smtClean="0"/>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p:cNvSpPr>
            <a:spLocks noGrp="1"/>
          </p:cNvSpPr>
          <p:nvPr>
            <p:ph type="title"/>
          </p:nvPr>
        </p:nvSpPr>
        <p:spPr/>
        <p:txBody>
          <a:bodyPr/>
          <a:lstStyle/>
          <a:p>
            <a:pPr eaLnBrk="1" hangingPunct="1">
              <a:defRPr/>
            </a:pPr>
            <a:r>
              <a:rPr lang="en-US" sz="3600" dirty="0" smtClean="0">
                <a:solidFill>
                  <a:schemeClr val="bg1"/>
                </a:solidFill>
                <a:effectLst>
                  <a:outerShdw blurRad="38100" dist="38100" dir="2700000" algn="tl">
                    <a:srgbClr val="000000">
                      <a:alpha val="43137"/>
                    </a:srgbClr>
                  </a:outerShdw>
                </a:effectLst>
                <a:latin typeface="Arial" pitchFamily="34" charset="0"/>
                <a:cs typeface="Arial" pitchFamily="34" charset="0"/>
              </a:rPr>
              <a:t>General Notes</a:t>
            </a:r>
          </a:p>
        </p:txBody>
      </p:sp>
      <p:sp>
        <p:nvSpPr>
          <p:cNvPr id="59395" name="Content Placeholder 2"/>
          <p:cNvSpPr>
            <a:spLocks noGrp="1"/>
          </p:cNvSpPr>
          <p:nvPr>
            <p:ph idx="1"/>
          </p:nvPr>
        </p:nvSpPr>
        <p:spPr/>
        <p:txBody>
          <a:bodyPr/>
          <a:lstStyle/>
          <a:p>
            <a:pPr eaLnBrk="1" hangingPunct="1">
              <a:buFontTx/>
              <a:buChar char="•"/>
            </a:pPr>
            <a:r>
              <a:rPr lang="en-US" smtClean="0">
                <a:latin typeface="Arial" pitchFamily="34" charset="0"/>
                <a:cs typeface="Arial" pitchFamily="34" charset="0"/>
              </a:rPr>
              <a:t>Keep it simple and clear</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Carefully tailor visual displays for audiences’ scientific and mathematical ability</a:t>
            </a:r>
          </a:p>
          <a:p>
            <a:pPr eaLnBrk="1" hangingPunct="1">
              <a:buFontTx/>
              <a:buChar char="•"/>
            </a:pPr>
            <a:endParaRPr lang="en-US" sz="800" smtClean="0">
              <a:latin typeface="Arial" pitchFamily="34" charset="0"/>
              <a:cs typeface="Arial" pitchFamily="34" charset="0"/>
            </a:endParaRPr>
          </a:p>
          <a:p>
            <a:pPr eaLnBrk="1" hangingPunct="1">
              <a:buFontTx/>
              <a:buChar char="•"/>
            </a:pPr>
            <a:r>
              <a:rPr lang="en-US" smtClean="0">
                <a:latin typeface="Arial" pitchFamily="34" charset="0"/>
                <a:cs typeface="Arial" pitchFamily="34" charset="0"/>
              </a:rPr>
              <a:t>Focus more on what you want your audience to understand and help people build knowledge around the issues being communicated</a:t>
            </a:r>
          </a:p>
        </p:txBody>
      </p:sp>
    </p:spTree>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1"/>
          <p:cNvSpPr>
            <a:spLocks/>
          </p:cNvSpPr>
          <p:nvPr/>
        </p:nvSpPr>
        <p:spPr bwMode="auto">
          <a:xfrm>
            <a:off x="1752600" y="1295400"/>
            <a:ext cx="5486400" cy="5562600"/>
          </a:xfrm>
          <a:prstGeom prst="rect">
            <a:avLst/>
          </a:prstGeom>
          <a:noFill/>
          <a:ln w="12700">
            <a:noFill/>
            <a:miter lim="800000"/>
            <a:headEnd/>
            <a:tailEnd/>
          </a:ln>
        </p:spPr>
        <p:txBody>
          <a:bodyPr lIns="0" tIns="0" rIns="0" bIns="0"/>
          <a:lstStyle/>
          <a:p>
            <a:endParaRPr lang="en-US">
              <a:solidFill>
                <a:srgbClr val="525252"/>
              </a:solidFill>
              <a:latin typeface="Times New Roman" pitchFamily="18" charset="0"/>
              <a:cs typeface="Times New Roman" pitchFamily="18" charset="0"/>
              <a:sym typeface="Times New Roman" pitchFamily="18" charset="0"/>
            </a:endParaRPr>
          </a:p>
        </p:txBody>
      </p:sp>
      <p:sp>
        <p:nvSpPr>
          <p:cNvPr id="60419" name="Text Box 11"/>
          <p:cNvSpPr txBox="1">
            <a:spLocks noChangeArrowheads="1"/>
          </p:cNvSpPr>
          <p:nvPr/>
        </p:nvSpPr>
        <p:spPr bwMode="auto">
          <a:xfrm>
            <a:off x="1600200" y="1828800"/>
            <a:ext cx="7162800" cy="2862263"/>
          </a:xfrm>
          <a:prstGeom prst="rect">
            <a:avLst/>
          </a:prstGeom>
          <a:noFill/>
          <a:ln w="9525">
            <a:noFill/>
            <a:miter lim="800000"/>
            <a:headEnd/>
            <a:tailEnd/>
          </a:ln>
        </p:spPr>
        <p:txBody>
          <a:bodyPr>
            <a:spAutoFit/>
          </a:bodyPr>
          <a:lstStyle/>
          <a:p>
            <a:pPr>
              <a:spcBef>
                <a:spcPct val="50000"/>
              </a:spcBef>
            </a:pPr>
            <a:r>
              <a:rPr lang="en-US" sz="4000" b="1"/>
              <a:t>OPT-IN</a:t>
            </a:r>
          </a:p>
          <a:p>
            <a:pPr>
              <a:spcBef>
                <a:spcPct val="50000"/>
              </a:spcBef>
            </a:pPr>
            <a:r>
              <a:rPr lang="en-US" sz="4000"/>
              <a:t>A practical framework on how to present data (and other scientific information) to lay audiences</a:t>
            </a:r>
          </a:p>
        </p:txBody>
      </p:sp>
    </p:spTree>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lstStyle/>
          <a:p>
            <a:pPr>
              <a:defRPr/>
            </a:pPr>
            <a:r>
              <a:rPr lang="en-US" sz="3600" spc="600" dirty="0" smtClean="0">
                <a:effectLst>
                  <a:outerShdw blurRad="38100" dist="38100" dir="2700000" algn="tl">
                    <a:srgbClr val="000000">
                      <a:alpha val="43137"/>
                    </a:srgbClr>
                  </a:outerShdw>
                </a:effectLst>
                <a:latin typeface="Arial" pitchFamily="34" charset="0"/>
                <a:ea typeface="ＭＳ Ｐゴシック" pitchFamily="-107" charset="-128"/>
                <a:cs typeface="Arial" pitchFamily="34" charset="0"/>
              </a:rPr>
              <a:t>OPT-IN</a:t>
            </a:r>
            <a:endParaRPr lang="en-US" sz="3600" dirty="0" smtClean="0">
              <a:effectLst>
                <a:outerShdw blurRad="38100" dist="38100" dir="2700000" algn="tl">
                  <a:srgbClr val="000000">
                    <a:alpha val="43137"/>
                  </a:srgbClr>
                </a:outerShdw>
              </a:effectLst>
              <a:latin typeface="Arial" pitchFamily="34" charset="0"/>
              <a:ea typeface="ＭＳ Ｐゴシック" pitchFamily="-107" charset="-128"/>
              <a:cs typeface="Arial" pitchFamily="34" charset="0"/>
            </a:endParaRPr>
          </a:p>
        </p:txBody>
      </p:sp>
      <p:sp>
        <p:nvSpPr>
          <p:cNvPr id="61443" name="Content Placeholder 9"/>
          <p:cNvSpPr>
            <a:spLocks noGrp="1"/>
          </p:cNvSpPr>
          <p:nvPr>
            <p:ph idx="1"/>
          </p:nvPr>
        </p:nvSpPr>
        <p:spPr/>
        <p:txBody>
          <a:bodyPr/>
          <a:lstStyle/>
          <a:p>
            <a:pPr>
              <a:buFontTx/>
              <a:buChar char="•"/>
            </a:pPr>
            <a:r>
              <a:rPr lang="en-US" sz="3200" smtClean="0">
                <a:solidFill>
                  <a:srgbClr val="A13119"/>
                </a:solidFill>
                <a:latin typeface="Imprint MT Shadow" pitchFamily="82" charset="0"/>
                <a:sym typeface="Imprint MT Shadow" pitchFamily="82" charset="0"/>
              </a:rPr>
              <a:t>O</a:t>
            </a:r>
            <a:r>
              <a:rPr lang="en-US" sz="3200" smtClean="0">
                <a:solidFill>
                  <a:srgbClr val="525252"/>
                </a:solidFill>
                <a:latin typeface="Times New Roman" pitchFamily="18" charset="0"/>
                <a:cs typeface="Times New Roman" pitchFamily="18" charset="0"/>
                <a:sym typeface="Times New Roman" pitchFamily="18" charset="0"/>
              </a:rPr>
              <a:t>rganize</a:t>
            </a:r>
          </a:p>
          <a:p>
            <a:pPr>
              <a:buClr>
                <a:srgbClr val="FFFFFF"/>
              </a:buClr>
              <a:buFont typeface="Times New Roman" pitchFamily="18" charset="0"/>
              <a:buChar char="•"/>
            </a:pPr>
            <a:r>
              <a:rPr lang="en-US" sz="1600" smtClean="0">
                <a:solidFill>
                  <a:srgbClr val="525252"/>
                </a:solidFill>
                <a:latin typeface="Times New Roman" pitchFamily="18" charset="0"/>
                <a:cs typeface="Times New Roman" pitchFamily="18" charset="0"/>
                <a:sym typeface="Times New Roman" pitchFamily="18" charset="0"/>
              </a:rPr>
              <a:t>What is the scientific story?</a:t>
            </a:r>
          </a:p>
          <a:p>
            <a:pPr>
              <a:buClr>
                <a:srgbClr val="FFFFFF"/>
              </a:buClr>
              <a:buFont typeface="Times New Roman" pitchFamily="18" charset="0"/>
              <a:buChar char="•"/>
            </a:pPr>
            <a:r>
              <a:rPr lang="en-US" sz="1600" smtClean="0">
                <a:solidFill>
                  <a:srgbClr val="525252"/>
                </a:solidFill>
                <a:latin typeface="Times New Roman" pitchFamily="18" charset="0"/>
                <a:cs typeface="Times New Roman" pitchFamily="18" charset="0"/>
                <a:sym typeface="Times New Roman" pitchFamily="18" charset="0"/>
              </a:rPr>
              <a:t>What functions will data serve?</a:t>
            </a:r>
            <a:endParaRPr lang="en-US" sz="1600" smtClean="0">
              <a:solidFill>
                <a:srgbClr val="525252"/>
              </a:solidFill>
              <a:latin typeface="Helvetica"/>
              <a:ea typeface="Helvetica"/>
              <a:cs typeface="Helvetica"/>
              <a:sym typeface="Helvetica"/>
            </a:endParaRPr>
          </a:p>
          <a:p>
            <a:pPr>
              <a:buFontTx/>
              <a:buChar char="•"/>
            </a:pPr>
            <a:r>
              <a:rPr lang="en-US" sz="3200" smtClean="0">
                <a:solidFill>
                  <a:srgbClr val="9E2E27"/>
                </a:solidFill>
                <a:latin typeface="Imprint MT Shadow" pitchFamily="82" charset="0"/>
                <a:sym typeface="Imprint MT Shadow" pitchFamily="82" charset="0"/>
              </a:rPr>
              <a:t>P</a:t>
            </a:r>
            <a:r>
              <a:rPr lang="en-US" sz="3200" smtClean="0">
                <a:solidFill>
                  <a:srgbClr val="525252"/>
                </a:solidFill>
                <a:latin typeface="Times New Roman" pitchFamily="18" charset="0"/>
                <a:cs typeface="Times New Roman" pitchFamily="18" charset="0"/>
                <a:sym typeface="Times New Roman" pitchFamily="18" charset="0"/>
              </a:rPr>
              <a:t>lan</a:t>
            </a:r>
          </a:p>
          <a:p>
            <a:pPr>
              <a:buClr>
                <a:srgbClr val="FFFFFF"/>
              </a:buClr>
              <a:buFont typeface="Times New Roman" pitchFamily="18" charset="0"/>
              <a:buChar char="•"/>
            </a:pPr>
            <a:r>
              <a:rPr lang="en-US" sz="1600" smtClean="0">
                <a:solidFill>
                  <a:srgbClr val="525252"/>
                </a:solidFill>
                <a:latin typeface="Times New Roman" pitchFamily="18" charset="0"/>
                <a:cs typeface="Times New Roman" pitchFamily="18" charset="0"/>
                <a:sym typeface="Times New Roman" pitchFamily="18" charset="0"/>
              </a:rPr>
              <a:t>Audiences, messages, channels? </a:t>
            </a:r>
          </a:p>
          <a:p>
            <a:pPr>
              <a:buClr>
                <a:srgbClr val="FFFFFF"/>
              </a:buClr>
              <a:buFont typeface="Times New Roman" pitchFamily="18" charset="0"/>
              <a:buChar char="•"/>
            </a:pPr>
            <a:r>
              <a:rPr lang="en-US" sz="1600" smtClean="0">
                <a:solidFill>
                  <a:srgbClr val="525252"/>
                </a:solidFill>
                <a:latin typeface="Times New Roman" pitchFamily="18" charset="0"/>
                <a:cs typeface="Times New Roman" pitchFamily="18" charset="0"/>
                <a:sym typeface="Times New Roman" pitchFamily="18" charset="0"/>
              </a:rPr>
              <a:t>Timeline?</a:t>
            </a:r>
            <a:endParaRPr lang="en-US" sz="1600" smtClean="0">
              <a:solidFill>
                <a:srgbClr val="525252"/>
              </a:solidFill>
              <a:latin typeface="Helvetica"/>
              <a:ea typeface="Helvetica"/>
              <a:cs typeface="Helvetica"/>
              <a:sym typeface="Helvetica"/>
            </a:endParaRPr>
          </a:p>
          <a:p>
            <a:pPr>
              <a:buFontTx/>
              <a:buChar char="•"/>
            </a:pPr>
            <a:r>
              <a:rPr lang="en-US" sz="3200" smtClean="0">
                <a:solidFill>
                  <a:srgbClr val="9E2E27"/>
                </a:solidFill>
                <a:latin typeface="Imprint MT Shadow" pitchFamily="82" charset="0"/>
                <a:sym typeface="Imprint MT Shadow" pitchFamily="82" charset="0"/>
              </a:rPr>
              <a:t>T</a:t>
            </a:r>
            <a:r>
              <a:rPr lang="en-US" sz="3200" smtClean="0">
                <a:solidFill>
                  <a:srgbClr val="525252"/>
                </a:solidFill>
                <a:latin typeface="Times New Roman" pitchFamily="18" charset="0"/>
                <a:cs typeface="Times New Roman" pitchFamily="18" charset="0"/>
                <a:sym typeface="Times New Roman" pitchFamily="18" charset="0"/>
              </a:rPr>
              <a:t>est</a:t>
            </a:r>
          </a:p>
          <a:p>
            <a:pPr>
              <a:buClr>
                <a:srgbClr val="FFFFFF"/>
              </a:buClr>
              <a:buFont typeface="Times New Roman" pitchFamily="18" charset="0"/>
              <a:buChar char="•"/>
            </a:pPr>
            <a:r>
              <a:rPr lang="en-US" sz="1600" smtClean="0">
                <a:solidFill>
                  <a:srgbClr val="525252"/>
                </a:solidFill>
                <a:latin typeface="Times New Roman" pitchFamily="18" charset="0"/>
                <a:cs typeface="Times New Roman" pitchFamily="18" charset="0"/>
                <a:sym typeface="Times New Roman" pitchFamily="18" charset="0"/>
              </a:rPr>
              <a:t>User-centered design</a:t>
            </a:r>
          </a:p>
          <a:p>
            <a:pPr>
              <a:buClr>
                <a:srgbClr val="FFFFFF"/>
              </a:buClr>
              <a:buFont typeface="Times New Roman" pitchFamily="18" charset="0"/>
              <a:buChar char="•"/>
            </a:pPr>
            <a:r>
              <a:rPr lang="en-US" sz="1600" smtClean="0">
                <a:solidFill>
                  <a:srgbClr val="525252"/>
                </a:solidFill>
                <a:latin typeface="Times New Roman" pitchFamily="18" charset="0"/>
                <a:cs typeface="Times New Roman" pitchFamily="18" charset="0"/>
                <a:sym typeface="Times New Roman" pitchFamily="18" charset="0"/>
              </a:rPr>
              <a:t>Translational research</a:t>
            </a:r>
            <a:endParaRPr lang="en-US" sz="1600" smtClean="0">
              <a:solidFill>
                <a:srgbClr val="525252"/>
              </a:solidFill>
              <a:latin typeface="Helvetica"/>
              <a:ea typeface="Helvetica"/>
              <a:cs typeface="Helvetica"/>
              <a:sym typeface="Helvetica"/>
            </a:endParaRPr>
          </a:p>
          <a:p>
            <a:pPr>
              <a:buFontTx/>
              <a:buChar char="•"/>
            </a:pPr>
            <a:r>
              <a:rPr lang="en-US" sz="3200" smtClean="0">
                <a:solidFill>
                  <a:srgbClr val="9E2E27"/>
                </a:solidFill>
                <a:latin typeface="Imprint MT Shadow" pitchFamily="82" charset="0"/>
                <a:sym typeface="Imprint MT Shadow" pitchFamily="82" charset="0"/>
              </a:rPr>
              <a:t>IN</a:t>
            </a:r>
            <a:r>
              <a:rPr lang="en-US" sz="3200" smtClean="0">
                <a:solidFill>
                  <a:srgbClr val="525252"/>
                </a:solidFill>
                <a:latin typeface="Times New Roman" pitchFamily="18" charset="0"/>
                <a:cs typeface="Times New Roman" pitchFamily="18" charset="0"/>
                <a:sym typeface="Times New Roman" pitchFamily="18" charset="0"/>
              </a:rPr>
              <a:t>tegrate</a:t>
            </a:r>
          </a:p>
          <a:p>
            <a:pPr>
              <a:buClr>
                <a:srgbClr val="FFFFFF"/>
              </a:buClr>
              <a:buFont typeface="Times New Roman" pitchFamily="18" charset="0"/>
              <a:buChar char="•"/>
            </a:pPr>
            <a:r>
              <a:rPr lang="en-US" sz="1600" smtClean="0">
                <a:solidFill>
                  <a:srgbClr val="525252"/>
                </a:solidFill>
                <a:latin typeface="Times New Roman" pitchFamily="18" charset="0"/>
                <a:cs typeface="Times New Roman" pitchFamily="18" charset="0"/>
                <a:sym typeface="Times New Roman" pitchFamily="18" charset="0"/>
              </a:rPr>
              <a:t>Connect service w/ partners</a:t>
            </a:r>
          </a:p>
          <a:p>
            <a:pPr>
              <a:buClr>
                <a:srgbClr val="FFFFFF"/>
              </a:buClr>
              <a:buFont typeface="Times New Roman" pitchFamily="18" charset="0"/>
              <a:buChar char="•"/>
            </a:pPr>
            <a:r>
              <a:rPr lang="en-US" sz="1600" smtClean="0">
                <a:solidFill>
                  <a:srgbClr val="525252"/>
                </a:solidFill>
                <a:latin typeface="Times New Roman" pitchFamily="18" charset="0"/>
                <a:cs typeface="Times New Roman" pitchFamily="18" charset="0"/>
                <a:sym typeface="Times New Roman" pitchFamily="18" charset="0"/>
              </a:rPr>
              <a:t>Connect the dots for users</a:t>
            </a:r>
          </a:p>
          <a:p>
            <a:pPr>
              <a:buFontTx/>
              <a:buChar char="•"/>
            </a:pPr>
            <a:endParaRPr lang="en-US" smtClean="0"/>
          </a:p>
        </p:txBody>
      </p:sp>
      <p:sp>
        <p:nvSpPr>
          <p:cNvPr id="61444" name="Rectangle 1"/>
          <p:cNvSpPr>
            <a:spLocks/>
          </p:cNvSpPr>
          <p:nvPr/>
        </p:nvSpPr>
        <p:spPr bwMode="auto">
          <a:xfrm>
            <a:off x="1752600" y="1295400"/>
            <a:ext cx="5486400" cy="5562600"/>
          </a:xfrm>
          <a:prstGeom prst="rect">
            <a:avLst/>
          </a:prstGeom>
          <a:noFill/>
          <a:ln w="12700">
            <a:noFill/>
            <a:miter lim="800000"/>
            <a:headEnd/>
            <a:tailEnd/>
          </a:ln>
        </p:spPr>
        <p:txBody>
          <a:bodyPr lIns="0" tIns="0" rIns="0" bIns="0"/>
          <a:lstStyle/>
          <a:p>
            <a:endParaRPr lang="en-US">
              <a:solidFill>
                <a:srgbClr val="525252"/>
              </a:solidFill>
              <a:latin typeface="Times New Roman" pitchFamily="18" charset="0"/>
              <a:cs typeface="Times New Roman" pitchFamily="18" charset="0"/>
              <a:sym typeface="Times New Roman" pitchFamily="18" charset="0"/>
            </a:endParaRPr>
          </a:p>
        </p:txBody>
      </p:sp>
      <p:sp>
        <p:nvSpPr>
          <p:cNvPr id="61445" name="Rectangle 2" descr="OPT IN"/>
          <p:cNvSpPr>
            <a:spLocks/>
          </p:cNvSpPr>
          <p:nvPr/>
        </p:nvSpPr>
        <p:spPr bwMode="auto">
          <a:xfrm>
            <a:off x="6705600" y="3657600"/>
            <a:ext cx="2438400" cy="738188"/>
          </a:xfrm>
          <a:prstGeom prst="rect">
            <a:avLst/>
          </a:prstGeom>
          <a:noFill/>
          <a:ln w="12700">
            <a:noFill/>
            <a:miter lim="800000"/>
            <a:headEnd/>
            <a:tailEnd/>
          </a:ln>
        </p:spPr>
        <p:txBody>
          <a:bodyPr lIns="0" tIns="0" rIns="0" bIns="0" anchor="ctr">
            <a:spAutoFit/>
          </a:bodyPr>
          <a:lstStyle/>
          <a:p>
            <a:r>
              <a:rPr lang="en-US" sz="4800">
                <a:solidFill>
                  <a:srgbClr val="9E2E27"/>
                </a:solidFill>
                <a:latin typeface="Imprint MT Shadow" pitchFamily="82" charset="0"/>
                <a:sym typeface="Imprint MT Shadow" pitchFamily="82" charset="0"/>
              </a:rPr>
              <a:t>OPT IN</a:t>
            </a:r>
          </a:p>
        </p:txBody>
      </p:sp>
      <p:grpSp>
        <p:nvGrpSpPr>
          <p:cNvPr id="61446" name="Group 3" descr="&quot;&quot;"/>
          <p:cNvGrpSpPr>
            <a:grpSpLocks/>
          </p:cNvGrpSpPr>
          <p:nvPr/>
        </p:nvGrpSpPr>
        <p:grpSpPr bwMode="auto">
          <a:xfrm>
            <a:off x="5257800" y="1600200"/>
            <a:ext cx="800100" cy="4999038"/>
            <a:chOff x="0" y="0"/>
            <a:chExt cx="504" cy="5232"/>
          </a:xfrm>
        </p:grpSpPr>
        <p:sp>
          <p:nvSpPr>
            <p:cNvPr id="61447" name="Line 4"/>
            <p:cNvSpPr>
              <a:spLocks noChangeShapeType="1"/>
            </p:cNvSpPr>
            <p:nvPr/>
          </p:nvSpPr>
          <p:spPr bwMode="auto">
            <a:xfrm rot="10800000" flipH="1">
              <a:off x="0" y="0"/>
              <a:ext cx="504" cy="0"/>
            </a:xfrm>
            <a:prstGeom prst="line">
              <a:avLst/>
            </a:prstGeom>
            <a:noFill/>
            <a:ln w="63500">
              <a:solidFill>
                <a:srgbClr val="A62D21"/>
              </a:solidFill>
              <a:miter lim="800000"/>
              <a:headEnd/>
              <a:tailEnd/>
            </a:ln>
          </p:spPr>
          <p:txBody>
            <a:bodyPr lIns="0" tIns="0" rIns="0" bIns="0"/>
            <a:lstStyle/>
            <a:p>
              <a:endParaRPr lang="en-US"/>
            </a:p>
          </p:txBody>
        </p:sp>
        <p:sp>
          <p:nvSpPr>
            <p:cNvPr id="61448" name="Line 5"/>
            <p:cNvSpPr>
              <a:spLocks noChangeShapeType="1"/>
            </p:cNvSpPr>
            <p:nvPr/>
          </p:nvSpPr>
          <p:spPr bwMode="auto">
            <a:xfrm flipH="1">
              <a:off x="480" y="0"/>
              <a:ext cx="0" cy="5232"/>
            </a:xfrm>
            <a:prstGeom prst="line">
              <a:avLst/>
            </a:prstGeom>
            <a:noFill/>
            <a:ln w="63500">
              <a:solidFill>
                <a:srgbClr val="A62D21"/>
              </a:solidFill>
              <a:miter lim="800000"/>
              <a:headEnd/>
              <a:tailEnd/>
            </a:ln>
          </p:spPr>
          <p:txBody>
            <a:bodyPr lIns="0" tIns="0" rIns="0" bIns="0"/>
            <a:lstStyle/>
            <a:p>
              <a:endParaRPr lang="en-US"/>
            </a:p>
          </p:txBody>
        </p:sp>
        <p:sp>
          <p:nvSpPr>
            <p:cNvPr id="61449" name="Line 6"/>
            <p:cNvSpPr>
              <a:spLocks noChangeShapeType="1"/>
            </p:cNvSpPr>
            <p:nvPr/>
          </p:nvSpPr>
          <p:spPr bwMode="auto">
            <a:xfrm rot="10800000" flipH="1">
              <a:off x="0" y="5224"/>
              <a:ext cx="504" cy="0"/>
            </a:xfrm>
            <a:prstGeom prst="line">
              <a:avLst/>
            </a:prstGeom>
            <a:noFill/>
            <a:ln w="63500">
              <a:solidFill>
                <a:srgbClr val="A62D21"/>
              </a:solidFill>
              <a:miter lim="800000"/>
              <a:headEnd/>
              <a:tailEnd/>
            </a:ln>
          </p:spPr>
          <p:txBody>
            <a:bodyPr lIns="0" tIns="0" rIns="0" bIns="0"/>
            <a:lstStyle/>
            <a:p>
              <a:endParaRPr lang="en-US"/>
            </a:p>
          </p:txBody>
        </p:sp>
      </p:grpSp>
    </p:spTree>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sz="3600" dirty="0" smtClean="0">
                <a:effectLst>
                  <a:outerShdw blurRad="38100" dist="38100" dir="2700000" algn="tl">
                    <a:srgbClr val="000000">
                      <a:alpha val="43137"/>
                    </a:srgbClr>
                  </a:outerShdw>
                </a:effectLst>
                <a:latin typeface="Arial" pitchFamily="34" charset="0"/>
                <a:cs typeface="Arial" pitchFamily="34" charset="0"/>
              </a:rPr>
              <a:t>Organize</a:t>
            </a:r>
            <a:endParaRPr lang="en-US" sz="3600" dirty="0">
              <a:effectLst>
                <a:outerShdw blurRad="38100" dist="38100" dir="2700000" algn="tl">
                  <a:srgbClr val="000000">
                    <a:alpha val="43137"/>
                  </a:srgbClr>
                </a:outerShdw>
              </a:effectLst>
              <a:latin typeface="Arial" pitchFamily="34" charset="0"/>
              <a:cs typeface="Arial" pitchFamily="34" charset="0"/>
            </a:endParaRPr>
          </a:p>
        </p:txBody>
      </p:sp>
      <p:sp>
        <p:nvSpPr>
          <p:cNvPr id="62467" name="Content Placeholder 2"/>
          <p:cNvSpPr>
            <a:spLocks noGrp="1"/>
          </p:cNvSpPr>
          <p:nvPr>
            <p:ph idx="1"/>
          </p:nvPr>
        </p:nvSpPr>
        <p:spPr>
          <a:xfrm>
            <a:off x="1600200" y="1609725"/>
            <a:ext cx="7315200" cy="4943475"/>
          </a:xfrm>
        </p:spPr>
        <p:txBody>
          <a:bodyPr/>
          <a:lstStyle/>
          <a:p>
            <a:pPr marL="0" indent="0">
              <a:buFontTx/>
              <a:buNone/>
            </a:pPr>
            <a:r>
              <a:rPr lang="en-US" sz="2400" b="1" smtClean="0">
                <a:latin typeface="Arial" pitchFamily="34" charset="0"/>
                <a:cs typeface="Arial" pitchFamily="34" charset="0"/>
              </a:rPr>
              <a:t>1) </a:t>
            </a:r>
            <a:r>
              <a:rPr lang="en-US" sz="2400" smtClean="0">
                <a:latin typeface="Arial" pitchFamily="34" charset="0"/>
                <a:cs typeface="Arial" pitchFamily="34" charset="0"/>
              </a:rPr>
              <a:t>What does the science tell us?</a:t>
            </a:r>
          </a:p>
          <a:p>
            <a:pPr marL="0" indent="0">
              <a:buFontTx/>
              <a:buNone/>
            </a:pPr>
            <a:endParaRPr lang="en-US" sz="8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2) </a:t>
            </a:r>
            <a:r>
              <a:rPr lang="en-US" sz="2400" smtClean="0">
                <a:latin typeface="Arial" pitchFamily="34" charset="0"/>
                <a:cs typeface="Arial" pitchFamily="34" charset="0"/>
              </a:rPr>
              <a:t>What is the level of consensus for the findings?</a:t>
            </a:r>
          </a:p>
          <a:p>
            <a:pPr marL="0" indent="0">
              <a:buFontTx/>
              <a:buNone/>
            </a:pPr>
            <a:endParaRPr lang="en-US" sz="8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3) </a:t>
            </a:r>
            <a:r>
              <a:rPr lang="en-US" sz="2400" smtClean="0">
                <a:latin typeface="Arial" pitchFamily="34" charset="0"/>
                <a:cs typeface="Arial" pitchFamily="34" charset="0"/>
              </a:rPr>
              <a:t>What are your possible storylines?</a:t>
            </a:r>
          </a:p>
          <a:p>
            <a:pPr marL="0" indent="0">
              <a:buFontTx/>
              <a:buNone/>
            </a:pPr>
            <a:endParaRPr lang="en-US" sz="8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4) </a:t>
            </a:r>
            <a:r>
              <a:rPr lang="en-US" sz="2400" smtClean="0">
                <a:latin typeface="Arial" pitchFamily="34" charset="0"/>
                <a:cs typeface="Arial" pitchFamily="34" charset="0"/>
              </a:rPr>
              <a:t>Will it be helpful to use data to communicate your message/storyline? If yes, why?</a:t>
            </a:r>
          </a:p>
          <a:p>
            <a:pPr marL="0" indent="0">
              <a:buFontTx/>
              <a:buNone/>
            </a:pPr>
            <a:endParaRPr lang="en-US" sz="8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5) </a:t>
            </a:r>
            <a:r>
              <a:rPr lang="en-US" sz="2400" smtClean="0">
                <a:latin typeface="Arial" pitchFamily="34" charset="0"/>
                <a:cs typeface="Arial" pitchFamily="34" charset="0"/>
              </a:rPr>
              <a:t>What role are the data playing?</a:t>
            </a:r>
          </a:p>
          <a:p>
            <a:pPr marL="0" indent="0">
              <a:buFontTx/>
              <a:buNone/>
            </a:pPr>
            <a:endParaRPr lang="en-US" sz="8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6) </a:t>
            </a:r>
            <a:r>
              <a:rPr lang="en-US" sz="2400" smtClean="0">
                <a:latin typeface="Arial" pitchFamily="34" charset="0"/>
                <a:cs typeface="Arial" pitchFamily="34" charset="0"/>
              </a:rPr>
              <a:t>Why were the data collected?</a:t>
            </a:r>
          </a:p>
          <a:p>
            <a:pPr marL="0" indent="0">
              <a:buFontTx/>
              <a:buNone/>
            </a:pPr>
            <a:endParaRPr lang="en-US" sz="8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7) </a:t>
            </a:r>
            <a:r>
              <a:rPr lang="en-US" sz="2400" smtClean="0">
                <a:latin typeface="Arial" pitchFamily="34" charset="0"/>
                <a:cs typeface="Arial" pitchFamily="34" charset="0"/>
              </a:rPr>
              <a:t>What are the limitations of the data?</a:t>
            </a:r>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smtClean="0"/>
              <a:t>Common Problems</a:t>
            </a:r>
          </a:p>
        </p:txBody>
      </p:sp>
      <p:sp>
        <p:nvSpPr>
          <p:cNvPr id="17411" name="Content Placeholder 2"/>
          <p:cNvSpPr>
            <a:spLocks noGrp="1"/>
          </p:cNvSpPr>
          <p:nvPr>
            <p:ph idx="1"/>
          </p:nvPr>
        </p:nvSpPr>
        <p:spPr/>
        <p:txBody>
          <a:bodyPr/>
          <a:lstStyle/>
          <a:p>
            <a:pPr>
              <a:buFontTx/>
              <a:buChar char="•"/>
            </a:pPr>
            <a:r>
              <a:rPr lang="en-US" sz="2400" smtClean="0">
                <a:latin typeface="Arial" pitchFamily="34" charset="0"/>
                <a:cs typeface="Arial" pitchFamily="34" charset="0"/>
              </a:rPr>
              <a:t>Too much information</a:t>
            </a:r>
          </a:p>
          <a:p>
            <a:pPr>
              <a:buFontTx/>
              <a:buChar char="•"/>
            </a:pPr>
            <a:endParaRPr lang="en-US" sz="2400" smtClean="0">
              <a:latin typeface="Arial" pitchFamily="34" charset="0"/>
              <a:cs typeface="Arial" pitchFamily="34" charset="0"/>
            </a:endParaRPr>
          </a:p>
          <a:p>
            <a:pPr>
              <a:buFontTx/>
              <a:buChar char="•"/>
            </a:pPr>
            <a:r>
              <a:rPr lang="en-US" sz="2400" smtClean="0">
                <a:latin typeface="Arial" pitchFamily="34" charset="0"/>
                <a:cs typeface="Arial" pitchFamily="34" charset="0"/>
              </a:rPr>
              <a:t>Used too much technical language or jargon</a:t>
            </a:r>
          </a:p>
          <a:p>
            <a:pPr>
              <a:buFontTx/>
              <a:buChar char="•"/>
            </a:pPr>
            <a:endParaRPr lang="en-US" sz="2400" smtClean="0">
              <a:latin typeface="Arial" pitchFamily="34" charset="0"/>
              <a:cs typeface="Arial" pitchFamily="34" charset="0"/>
            </a:endParaRPr>
          </a:p>
          <a:p>
            <a:pPr>
              <a:buFontTx/>
              <a:buChar char="•"/>
            </a:pPr>
            <a:r>
              <a:rPr lang="en-US" sz="2400" smtClean="0">
                <a:latin typeface="Arial" pitchFamily="34" charset="0"/>
                <a:cs typeface="Arial" pitchFamily="34" charset="0"/>
              </a:rPr>
              <a:t>Key points not clear</a:t>
            </a:r>
          </a:p>
          <a:p>
            <a:pPr>
              <a:buFontTx/>
              <a:buChar char="•"/>
            </a:pPr>
            <a:endParaRPr lang="en-US" sz="2400" smtClean="0">
              <a:latin typeface="Arial" pitchFamily="34" charset="0"/>
              <a:cs typeface="Arial" pitchFamily="34" charset="0"/>
            </a:endParaRPr>
          </a:p>
          <a:p>
            <a:pPr>
              <a:buFontTx/>
              <a:buChar char="•"/>
            </a:pPr>
            <a:r>
              <a:rPr lang="en-US" sz="2400" smtClean="0">
                <a:latin typeface="Arial" pitchFamily="34" charset="0"/>
                <a:cs typeface="Arial" pitchFamily="34" charset="0"/>
              </a:rPr>
              <a:t>Too much data and poor graphical design, e.g., tables or figures illegible or hard to decipher</a:t>
            </a:r>
          </a:p>
          <a:p>
            <a:pPr>
              <a:buFontTx/>
              <a:buChar char="•"/>
            </a:pPr>
            <a:endParaRPr lang="en-US" sz="2400" smtClean="0">
              <a:latin typeface="Arial" pitchFamily="34" charset="0"/>
              <a:cs typeface="Arial" pitchFamily="34" charset="0"/>
            </a:endParaRPr>
          </a:p>
          <a:p>
            <a:pPr>
              <a:buFontTx/>
              <a:buChar char="•"/>
            </a:pPr>
            <a:r>
              <a:rPr lang="en-US" sz="2400" smtClean="0">
                <a:latin typeface="Arial" pitchFamily="34" charset="0"/>
                <a:cs typeface="Arial" pitchFamily="34" charset="0"/>
              </a:rPr>
              <a:t>Practical application missing</a:t>
            </a:r>
          </a:p>
          <a:p>
            <a:pPr>
              <a:buFontTx/>
              <a:buChar char="•"/>
            </a:pPr>
            <a:endParaRPr lang="en-US" smtClean="0"/>
          </a:p>
          <a:p>
            <a:pPr>
              <a:buFontTx/>
              <a:buChar char="•"/>
            </a:pPr>
            <a:endParaRPr lang="en-US" smtClean="0"/>
          </a:p>
        </p:txBody>
      </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sz="3600" dirty="0" smtClean="0">
                <a:effectLst>
                  <a:outerShdw blurRad="38100" dist="38100" dir="2700000" algn="tl">
                    <a:srgbClr val="000000">
                      <a:alpha val="43137"/>
                    </a:srgbClr>
                  </a:outerShdw>
                </a:effectLst>
                <a:latin typeface="Arial" pitchFamily="34" charset="0"/>
                <a:cs typeface="Arial" pitchFamily="34" charset="0"/>
              </a:rPr>
              <a:t>Plan</a:t>
            </a:r>
            <a:endParaRPr lang="en-US" dirty="0">
              <a:effectLst>
                <a:outerShdw blurRad="38100" dist="38100" dir="2700000" algn="tl">
                  <a:srgbClr val="000000">
                    <a:alpha val="43137"/>
                  </a:srgbClr>
                </a:outerShdw>
              </a:effectLst>
              <a:latin typeface="Arial" pitchFamily="34" charset="0"/>
              <a:cs typeface="Arial" pitchFamily="34" charset="0"/>
            </a:endParaRPr>
          </a:p>
        </p:txBody>
      </p:sp>
      <p:sp>
        <p:nvSpPr>
          <p:cNvPr id="63491" name="Content Placeholder 2"/>
          <p:cNvSpPr>
            <a:spLocks noGrp="1"/>
          </p:cNvSpPr>
          <p:nvPr>
            <p:ph idx="1"/>
          </p:nvPr>
        </p:nvSpPr>
        <p:spPr/>
        <p:txBody>
          <a:bodyPr/>
          <a:lstStyle/>
          <a:p>
            <a:pPr marL="0" indent="0">
              <a:buFontTx/>
              <a:buNone/>
            </a:pPr>
            <a:r>
              <a:rPr lang="en-US" sz="2400" b="1" smtClean="0">
                <a:latin typeface="Arial" pitchFamily="34" charset="0"/>
                <a:cs typeface="Arial" pitchFamily="34" charset="0"/>
              </a:rPr>
              <a:t>1) </a:t>
            </a:r>
            <a:r>
              <a:rPr lang="en-US" sz="2400" smtClean="0">
                <a:latin typeface="Arial" pitchFamily="34" charset="0"/>
                <a:cs typeface="Arial" pitchFamily="34" charset="0"/>
              </a:rPr>
              <a:t>Why are you communicating findings?</a:t>
            </a:r>
          </a:p>
          <a:p>
            <a:pPr marL="0" indent="0">
              <a:buFontTx/>
              <a:buNone/>
            </a:pPr>
            <a:endParaRPr lang="en-US" sz="9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2) </a:t>
            </a:r>
            <a:r>
              <a:rPr lang="en-US" sz="2400" smtClean="0">
                <a:latin typeface="Arial" pitchFamily="34" charset="0"/>
                <a:cs typeface="Arial" pitchFamily="34" charset="0"/>
              </a:rPr>
              <a:t>What is known about your audience?</a:t>
            </a:r>
          </a:p>
          <a:p>
            <a:pPr marL="0" indent="0">
              <a:buFontTx/>
              <a:buNone/>
            </a:pPr>
            <a:endParaRPr lang="en-US" sz="9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3) </a:t>
            </a:r>
            <a:r>
              <a:rPr lang="en-US" sz="2400" smtClean="0">
                <a:latin typeface="Arial" pitchFamily="34" charset="0"/>
                <a:cs typeface="Arial" pitchFamily="34" charset="0"/>
              </a:rPr>
              <a:t>What is the current communication context?</a:t>
            </a:r>
          </a:p>
          <a:p>
            <a:pPr marL="0" indent="0">
              <a:buFontTx/>
              <a:buNone/>
            </a:pPr>
            <a:endParaRPr lang="en-US" sz="9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4) </a:t>
            </a:r>
            <a:r>
              <a:rPr lang="en-US" sz="2400" smtClean="0">
                <a:latin typeface="Arial" pitchFamily="34" charset="0"/>
                <a:cs typeface="Arial" pitchFamily="34" charset="0"/>
              </a:rPr>
              <a:t>What are your preliminary functional messages?</a:t>
            </a:r>
          </a:p>
          <a:p>
            <a:pPr marL="0" indent="0">
              <a:buFontTx/>
              <a:buNone/>
            </a:pPr>
            <a:endParaRPr lang="en-US" sz="9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5) </a:t>
            </a:r>
            <a:r>
              <a:rPr lang="en-US" sz="2400" smtClean="0">
                <a:latin typeface="Arial" pitchFamily="34" charset="0"/>
                <a:cs typeface="Arial" pitchFamily="34" charset="0"/>
              </a:rPr>
              <a:t>What strategy will you use?</a:t>
            </a:r>
          </a:p>
        </p:txBody>
      </p:sp>
    </p:spTree>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sz="3600" dirty="0" smtClean="0">
                <a:effectLst>
                  <a:outerShdw blurRad="38100" dist="38100" dir="2700000" algn="tl">
                    <a:srgbClr val="000000">
                      <a:alpha val="43137"/>
                    </a:srgbClr>
                  </a:outerShdw>
                </a:effectLst>
                <a:latin typeface="Arial" pitchFamily="34" charset="0"/>
                <a:cs typeface="Arial" pitchFamily="34" charset="0"/>
              </a:rPr>
              <a:t>Test</a:t>
            </a:r>
            <a:endParaRPr lang="en-US" dirty="0">
              <a:effectLst>
                <a:outerShdw blurRad="38100" dist="38100" dir="2700000" algn="tl">
                  <a:srgbClr val="000000">
                    <a:alpha val="43137"/>
                  </a:srgbClr>
                </a:outerShdw>
              </a:effectLst>
              <a:latin typeface="Arial" pitchFamily="34" charset="0"/>
              <a:cs typeface="Arial" pitchFamily="34" charset="0"/>
            </a:endParaRPr>
          </a:p>
        </p:txBody>
      </p:sp>
      <p:sp>
        <p:nvSpPr>
          <p:cNvPr id="64515" name="Content Placeholder 2"/>
          <p:cNvSpPr>
            <a:spLocks noGrp="1"/>
          </p:cNvSpPr>
          <p:nvPr>
            <p:ph idx="1"/>
          </p:nvPr>
        </p:nvSpPr>
        <p:spPr/>
        <p:txBody>
          <a:bodyPr/>
          <a:lstStyle/>
          <a:p>
            <a:pPr marL="0" indent="0">
              <a:buFontTx/>
              <a:buNone/>
            </a:pPr>
            <a:r>
              <a:rPr lang="en-US" sz="2400" b="1" smtClean="0">
                <a:latin typeface="Arial" pitchFamily="34" charset="0"/>
                <a:cs typeface="Arial" pitchFamily="34" charset="0"/>
              </a:rPr>
              <a:t>1) </a:t>
            </a:r>
            <a:r>
              <a:rPr lang="en-US" sz="2400" smtClean="0">
                <a:latin typeface="Arial" pitchFamily="34" charset="0"/>
                <a:cs typeface="Arial" pitchFamily="34" charset="0"/>
              </a:rPr>
              <a:t>How will you identify and recruit potential candidates to informally and formally test messages,</a:t>
            </a:r>
          </a:p>
          <a:p>
            <a:pPr marL="0" indent="0">
              <a:buFontTx/>
              <a:buNone/>
            </a:pPr>
            <a:r>
              <a:rPr lang="en-US" sz="2400" smtClean="0">
                <a:latin typeface="Arial" pitchFamily="34" charset="0"/>
                <a:cs typeface="Arial" pitchFamily="34" charset="0"/>
              </a:rPr>
              <a:t>materials, and channels?</a:t>
            </a:r>
          </a:p>
          <a:p>
            <a:pPr marL="0" indent="0">
              <a:buFontTx/>
              <a:buNone/>
            </a:pPr>
            <a:endParaRPr lang="en-US" sz="24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2) </a:t>
            </a:r>
            <a:r>
              <a:rPr lang="en-US" sz="2400" smtClean="0">
                <a:latin typeface="Arial" pitchFamily="34" charset="0"/>
                <a:cs typeface="Arial" pitchFamily="34" charset="0"/>
              </a:rPr>
              <a:t>Exactly how will you test your messages?</a:t>
            </a:r>
          </a:p>
        </p:txBody>
      </p:sp>
    </p:spTree>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sz="3600" dirty="0" smtClean="0">
                <a:effectLst>
                  <a:outerShdw blurRad="38100" dist="38100" dir="2700000" algn="tl">
                    <a:srgbClr val="000000">
                      <a:alpha val="43137"/>
                    </a:srgbClr>
                  </a:outerShdw>
                </a:effectLst>
                <a:latin typeface="Arial" pitchFamily="34" charset="0"/>
                <a:cs typeface="Arial" pitchFamily="34" charset="0"/>
              </a:rPr>
              <a:t>Integrate</a:t>
            </a:r>
            <a:endParaRPr lang="en-US" dirty="0">
              <a:effectLst>
                <a:outerShdw blurRad="38100" dist="38100" dir="2700000" algn="tl">
                  <a:srgbClr val="000000">
                    <a:alpha val="43137"/>
                  </a:srgbClr>
                </a:outerShdw>
              </a:effectLst>
              <a:latin typeface="Arial" pitchFamily="34" charset="0"/>
              <a:cs typeface="Arial" pitchFamily="34" charset="0"/>
            </a:endParaRPr>
          </a:p>
        </p:txBody>
      </p:sp>
      <p:sp>
        <p:nvSpPr>
          <p:cNvPr id="65539" name="Content Placeholder 2"/>
          <p:cNvSpPr>
            <a:spLocks noGrp="1"/>
          </p:cNvSpPr>
          <p:nvPr>
            <p:ph idx="1"/>
          </p:nvPr>
        </p:nvSpPr>
        <p:spPr/>
        <p:txBody>
          <a:bodyPr/>
          <a:lstStyle/>
          <a:p>
            <a:pPr marL="0" indent="0">
              <a:buFontTx/>
              <a:buNone/>
            </a:pPr>
            <a:r>
              <a:rPr lang="en-US" sz="2400" b="1" smtClean="0">
                <a:latin typeface="Arial" pitchFamily="34" charset="0"/>
                <a:cs typeface="Arial" pitchFamily="34" charset="0"/>
              </a:rPr>
              <a:t>1) </a:t>
            </a:r>
            <a:r>
              <a:rPr lang="en-US" sz="2400" smtClean="0">
                <a:latin typeface="Arial" pitchFamily="34" charset="0"/>
                <a:cs typeface="Arial" pitchFamily="34" charset="0"/>
              </a:rPr>
              <a:t>How will you synchronize your messaging across communication channels and over time?</a:t>
            </a:r>
          </a:p>
          <a:p>
            <a:pPr marL="0" indent="0">
              <a:buFontTx/>
              <a:buNone/>
            </a:pPr>
            <a:endParaRPr lang="en-US" sz="9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2) </a:t>
            </a:r>
            <a:r>
              <a:rPr lang="en-US" sz="2400" smtClean="0">
                <a:latin typeface="Arial" pitchFamily="34" charset="0"/>
                <a:cs typeface="Arial" pitchFamily="34" charset="0"/>
              </a:rPr>
              <a:t>What other resources will you provide to your audiences?</a:t>
            </a:r>
          </a:p>
          <a:p>
            <a:pPr marL="0" indent="0">
              <a:buFontTx/>
              <a:buNone/>
            </a:pPr>
            <a:endParaRPr lang="en-US" sz="9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3) </a:t>
            </a:r>
            <a:r>
              <a:rPr lang="en-US" sz="2400" smtClean="0">
                <a:latin typeface="Arial" pitchFamily="34" charset="0"/>
                <a:cs typeface="Arial" pitchFamily="34" charset="0"/>
              </a:rPr>
              <a:t>What will you do to help your audience understand the data within a broader context?</a:t>
            </a:r>
          </a:p>
          <a:p>
            <a:pPr marL="0" indent="0">
              <a:buFontTx/>
              <a:buNone/>
            </a:pPr>
            <a:endParaRPr lang="en-US" sz="900" smtClean="0">
              <a:latin typeface="Arial" pitchFamily="34" charset="0"/>
              <a:cs typeface="Arial" pitchFamily="34" charset="0"/>
            </a:endParaRPr>
          </a:p>
          <a:p>
            <a:pPr marL="0" indent="0">
              <a:buFontTx/>
              <a:buNone/>
            </a:pPr>
            <a:r>
              <a:rPr lang="en-US" sz="2400" b="1" smtClean="0">
                <a:latin typeface="Arial" pitchFamily="34" charset="0"/>
                <a:cs typeface="Arial" pitchFamily="34" charset="0"/>
              </a:rPr>
              <a:t>4) </a:t>
            </a:r>
            <a:r>
              <a:rPr lang="en-US" sz="2400" smtClean="0">
                <a:latin typeface="Arial" pitchFamily="34" charset="0"/>
                <a:cs typeface="Arial" pitchFamily="34" charset="0"/>
              </a:rPr>
              <a:t>How will you make clear what the audience can or should do with the data?</a:t>
            </a:r>
          </a:p>
        </p:txBody>
      </p:sp>
    </p:spTree>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p:cNvSpPr>
            <a:spLocks noGrp="1"/>
          </p:cNvSpPr>
          <p:nvPr>
            <p:ph type="title"/>
          </p:nvPr>
        </p:nvSpPr>
        <p:spPr/>
        <p:txBody>
          <a:bodyPr/>
          <a:lstStyle/>
          <a:p>
            <a:r>
              <a:rPr lang="en-US" sz="2800" smtClean="0">
                <a:latin typeface="Arial" pitchFamily="34" charset="0"/>
                <a:cs typeface="Arial" pitchFamily="34" charset="0"/>
              </a:rPr>
              <a:t>Example 1: Why Testing Messages Matters</a:t>
            </a:r>
          </a:p>
        </p:txBody>
      </p:sp>
      <p:sp>
        <p:nvSpPr>
          <p:cNvPr id="66563" name="Content Placeholder 3"/>
          <p:cNvSpPr>
            <a:spLocks noGrp="1"/>
          </p:cNvSpPr>
          <p:nvPr>
            <p:ph idx="1"/>
          </p:nvPr>
        </p:nvSpPr>
        <p:spPr/>
        <p:txBody>
          <a:bodyPr/>
          <a:lstStyle/>
          <a:p>
            <a:pPr>
              <a:buFontTx/>
              <a:buChar char="•"/>
            </a:pPr>
            <a:r>
              <a:rPr lang="en-US" sz="2400" smtClean="0">
                <a:latin typeface="Arial" pitchFamily="34" charset="0"/>
                <a:cs typeface="Arial" pitchFamily="34" charset="0"/>
              </a:rPr>
              <a:t>Colorectal cancer mortality rates high among African American men</a:t>
            </a:r>
          </a:p>
          <a:p>
            <a:pPr>
              <a:buFontTx/>
              <a:buChar char="•"/>
            </a:pPr>
            <a:endParaRPr lang="en-US" sz="2400" smtClean="0">
              <a:latin typeface="Arial" pitchFamily="34" charset="0"/>
              <a:cs typeface="Arial" pitchFamily="34" charset="0"/>
            </a:endParaRPr>
          </a:p>
          <a:p>
            <a:pPr>
              <a:buFontTx/>
              <a:buChar char="•"/>
            </a:pPr>
            <a:r>
              <a:rPr lang="en-US" sz="2400" smtClean="0">
                <a:latin typeface="Arial" pitchFamily="34" charset="0"/>
                <a:cs typeface="Arial" pitchFamily="34" charset="0"/>
              </a:rPr>
              <a:t>Planning for community health promotion effort to increase colorectal cancer screening among AA men </a:t>
            </a:r>
          </a:p>
          <a:p>
            <a:pPr>
              <a:buFontTx/>
              <a:buChar char="•"/>
            </a:pPr>
            <a:endParaRPr lang="en-US" sz="2400" smtClean="0">
              <a:latin typeface="Arial" pitchFamily="34" charset="0"/>
              <a:cs typeface="Arial" pitchFamily="34" charset="0"/>
            </a:endParaRPr>
          </a:p>
          <a:p>
            <a:pPr>
              <a:buFontTx/>
              <a:buChar char="•"/>
            </a:pPr>
            <a:r>
              <a:rPr lang="en-US" sz="2400" smtClean="0">
                <a:latin typeface="Arial" pitchFamily="34" charset="0"/>
                <a:cs typeface="Arial" pitchFamily="34" charset="0"/>
              </a:rPr>
              <a:t>Messages and frames tested among community members</a:t>
            </a:r>
          </a:p>
        </p:txBody>
      </p: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p:cNvSpPr>
            <a:spLocks noGrp="1"/>
          </p:cNvSpPr>
          <p:nvPr>
            <p:ph type="title"/>
          </p:nvPr>
        </p:nvSpPr>
        <p:spPr/>
        <p:txBody>
          <a:bodyPr/>
          <a:lstStyle/>
          <a:p>
            <a:r>
              <a:rPr lang="en-US" smtClean="0">
                <a:latin typeface="Arial" pitchFamily="34" charset="0"/>
                <a:cs typeface="Arial" pitchFamily="34" charset="0"/>
              </a:rPr>
              <a:t>Three Potential Frames</a:t>
            </a:r>
          </a:p>
        </p:txBody>
      </p:sp>
      <p:sp>
        <p:nvSpPr>
          <p:cNvPr id="67587" name="Content Placeholder 3"/>
          <p:cNvSpPr>
            <a:spLocks noGrp="1"/>
          </p:cNvSpPr>
          <p:nvPr>
            <p:ph idx="1"/>
          </p:nvPr>
        </p:nvSpPr>
        <p:spPr>
          <a:xfrm>
            <a:off x="1600200" y="1447800"/>
            <a:ext cx="7315200" cy="4943475"/>
          </a:xfrm>
        </p:spPr>
        <p:txBody>
          <a:bodyPr/>
          <a:lstStyle/>
          <a:p>
            <a:pPr>
              <a:buFontTx/>
              <a:buChar char="•"/>
            </a:pPr>
            <a:r>
              <a:rPr lang="en-US" sz="2400" b="1" smtClean="0">
                <a:latin typeface="Arial" pitchFamily="34" charset="0"/>
                <a:cs typeface="Arial" pitchFamily="34" charset="0"/>
              </a:rPr>
              <a:t>Impact:</a:t>
            </a:r>
            <a:r>
              <a:rPr lang="en-US" sz="2400" smtClean="0">
                <a:latin typeface="Arial" pitchFamily="34" charset="0"/>
                <a:cs typeface="Arial" pitchFamily="34" charset="0"/>
              </a:rPr>
              <a:t> AAs have a high rate, thousands die from CRC each year, 2</a:t>
            </a:r>
            <a:r>
              <a:rPr lang="en-US" sz="2400" baseline="30000" smtClean="0">
                <a:latin typeface="Arial" pitchFamily="34" charset="0"/>
                <a:cs typeface="Arial" pitchFamily="34" charset="0"/>
              </a:rPr>
              <a:t>nd</a:t>
            </a:r>
            <a:r>
              <a:rPr lang="en-US" sz="2400" smtClean="0">
                <a:latin typeface="Arial" pitchFamily="34" charset="0"/>
                <a:cs typeface="Arial" pitchFamily="34" charset="0"/>
              </a:rPr>
              <a:t> only to lung cancer</a:t>
            </a:r>
          </a:p>
          <a:p>
            <a:pPr>
              <a:buFontTx/>
              <a:buChar char="•"/>
            </a:pPr>
            <a:endParaRPr lang="en-US" sz="2400" smtClean="0">
              <a:latin typeface="Arial" pitchFamily="34" charset="0"/>
              <a:cs typeface="Arial" pitchFamily="34" charset="0"/>
            </a:endParaRPr>
          </a:p>
          <a:p>
            <a:pPr>
              <a:buFontTx/>
              <a:buChar char="•"/>
            </a:pPr>
            <a:r>
              <a:rPr lang="en-US" sz="2400" b="1" smtClean="0">
                <a:latin typeface="Arial" pitchFamily="34" charset="0"/>
                <a:cs typeface="Arial" pitchFamily="34" charset="0"/>
              </a:rPr>
              <a:t>Progress: </a:t>
            </a:r>
            <a:r>
              <a:rPr lang="en-US" sz="2400" smtClean="0">
                <a:latin typeface="Arial" pitchFamily="34" charset="0"/>
                <a:cs typeface="Arial" pitchFamily="34" charset="0"/>
              </a:rPr>
              <a:t>AAs making great strides as death rates are decreasing.  Much of this improvement because of increased screening</a:t>
            </a:r>
            <a:endParaRPr lang="en-US" sz="2400" b="1" smtClean="0">
              <a:latin typeface="Arial" pitchFamily="34" charset="0"/>
              <a:cs typeface="Arial" pitchFamily="34" charset="0"/>
            </a:endParaRPr>
          </a:p>
          <a:p>
            <a:pPr>
              <a:buFontTx/>
              <a:buChar char="•"/>
            </a:pPr>
            <a:endParaRPr lang="en-US" sz="2400" smtClean="0">
              <a:latin typeface="Arial" pitchFamily="34" charset="0"/>
              <a:cs typeface="Arial" pitchFamily="34" charset="0"/>
            </a:endParaRPr>
          </a:p>
          <a:p>
            <a:pPr>
              <a:buFontTx/>
              <a:buChar char="•"/>
            </a:pPr>
            <a:r>
              <a:rPr lang="en-US" sz="2400" b="1" smtClean="0">
                <a:latin typeface="Arial" pitchFamily="34" charset="0"/>
                <a:cs typeface="Arial" pitchFamily="34" charset="0"/>
              </a:rPr>
              <a:t>Disparity:</a:t>
            </a:r>
            <a:r>
              <a:rPr lang="en-US" sz="2400" smtClean="0">
                <a:latin typeface="Arial" pitchFamily="34" charset="0"/>
                <a:cs typeface="Arial" pitchFamily="34" charset="0"/>
              </a:rPr>
              <a:t> AAs more likely to die from CRC than whites mainly because they are less likely to be tested</a:t>
            </a:r>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p:cNvSpPr>
            <a:spLocks noGrp="1"/>
          </p:cNvSpPr>
          <p:nvPr>
            <p:ph type="title"/>
          </p:nvPr>
        </p:nvSpPr>
        <p:spPr/>
        <p:txBody>
          <a:bodyPr/>
          <a:lstStyle/>
          <a:p>
            <a:r>
              <a:rPr lang="en-US" sz="2800" smtClean="0">
                <a:latin typeface="Arial" pitchFamily="34" charset="0"/>
                <a:cs typeface="Arial" pitchFamily="34" charset="0"/>
              </a:rPr>
              <a:t>Figures with progress &amp; disparity newspaper headlines</a:t>
            </a:r>
          </a:p>
        </p:txBody>
      </p:sp>
      <p:pic>
        <p:nvPicPr>
          <p:cNvPr id="68611" name="Picture 2"/>
          <p:cNvPicPr>
            <a:picLocks noChangeAspect="1" noChangeArrowheads="1"/>
          </p:cNvPicPr>
          <p:nvPr/>
        </p:nvPicPr>
        <p:blipFill>
          <a:blip r:embed="rId2"/>
          <a:srcRect/>
          <a:stretch>
            <a:fillRect/>
          </a:stretch>
        </p:blipFill>
        <p:spPr bwMode="auto">
          <a:xfrm>
            <a:off x="1371600" y="1384300"/>
            <a:ext cx="3657600" cy="3817938"/>
          </a:xfrm>
          <a:prstGeom prst="rect">
            <a:avLst/>
          </a:prstGeom>
          <a:noFill/>
          <a:ln w="9525">
            <a:noFill/>
            <a:miter lim="800000"/>
            <a:headEnd/>
            <a:tailEnd/>
          </a:ln>
        </p:spPr>
      </p:pic>
      <p:pic>
        <p:nvPicPr>
          <p:cNvPr id="68612" name="Picture 3"/>
          <p:cNvPicPr>
            <a:picLocks noChangeAspect="1" noChangeArrowheads="1"/>
          </p:cNvPicPr>
          <p:nvPr/>
        </p:nvPicPr>
        <p:blipFill>
          <a:blip r:embed="rId3"/>
          <a:srcRect/>
          <a:stretch>
            <a:fillRect/>
          </a:stretch>
        </p:blipFill>
        <p:spPr bwMode="auto">
          <a:xfrm>
            <a:off x="5105400" y="1384300"/>
            <a:ext cx="3886200" cy="3817938"/>
          </a:xfrm>
          <a:prstGeom prst="rect">
            <a:avLst/>
          </a:prstGeom>
          <a:noFill/>
          <a:ln w="9525">
            <a:noFill/>
            <a:miter lim="800000"/>
            <a:headEnd/>
            <a:tailEnd/>
          </a:ln>
        </p:spPr>
      </p:pic>
      <p:sp>
        <p:nvSpPr>
          <p:cNvPr id="68613" name="TextBox 1"/>
          <p:cNvSpPr txBox="1">
            <a:spLocks noChangeArrowheads="1"/>
          </p:cNvSpPr>
          <p:nvPr/>
        </p:nvSpPr>
        <p:spPr bwMode="auto">
          <a:xfrm>
            <a:off x="1714500" y="5638800"/>
            <a:ext cx="6629400" cy="276225"/>
          </a:xfrm>
          <a:prstGeom prst="rect">
            <a:avLst/>
          </a:prstGeom>
          <a:noFill/>
          <a:ln w="9525">
            <a:noFill/>
            <a:miter lim="800000"/>
            <a:headEnd/>
            <a:tailEnd/>
          </a:ln>
        </p:spPr>
        <p:txBody>
          <a:bodyPr>
            <a:spAutoFit/>
          </a:bodyPr>
          <a:lstStyle/>
          <a:p>
            <a:r>
              <a:rPr lang="en-US" sz="1200"/>
              <a:t>Source: Making Data Talk, p. 191, Figure 5.2</a:t>
            </a:r>
          </a:p>
        </p:txBody>
      </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p:cNvSpPr>
            <a:spLocks noGrp="1"/>
          </p:cNvSpPr>
          <p:nvPr>
            <p:ph type="title"/>
          </p:nvPr>
        </p:nvSpPr>
        <p:spPr/>
        <p:txBody>
          <a:bodyPr/>
          <a:lstStyle/>
          <a:p>
            <a:r>
              <a:rPr lang="en-US" sz="2800" smtClean="0">
                <a:latin typeface="Arial" pitchFamily="34" charset="0"/>
                <a:cs typeface="Arial" pitchFamily="34" charset="0"/>
              </a:rPr>
              <a:t>Example 2: Helping Public with Information Seeking for Antidepressants on the Internet</a:t>
            </a:r>
          </a:p>
        </p:txBody>
      </p:sp>
      <p:sp>
        <p:nvSpPr>
          <p:cNvPr id="69635" name="Content Placeholder 3"/>
          <p:cNvSpPr>
            <a:spLocks noGrp="1"/>
          </p:cNvSpPr>
          <p:nvPr>
            <p:ph idx="1"/>
          </p:nvPr>
        </p:nvSpPr>
        <p:spPr/>
        <p:txBody>
          <a:bodyPr/>
          <a:lstStyle/>
          <a:p>
            <a:pPr>
              <a:buFontTx/>
              <a:buChar char="•"/>
            </a:pPr>
            <a:r>
              <a:rPr lang="en-US" sz="2400" smtClean="0">
                <a:latin typeface="Arial" pitchFamily="34" charset="0"/>
                <a:cs typeface="Arial" pitchFamily="34" charset="0"/>
              </a:rPr>
              <a:t>Consumers Union sponsors Consumer Reports Best Buy Drugs (CRBBD)—web site and reports</a:t>
            </a:r>
          </a:p>
          <a:p>
            <a:pPr>
              <a:buFontTx/>
              <a:buChar char="•"/>
            </a:pPr>
            <a:endParaRPr lang="en-US" sz="2400" smtClean="0">
              <a:latin typeface="Arial" pitchFamily="34" charset="0"/>
              <a:cs typeface="Arial" pitchFamily="34" charset="0"/>
            </a:endParaRPr>
          </a:p>
          <a:p>
            <a:pPr>
              <a:buFontTx/>
              <a:buChar char="•"/>
            </a:pPr>
            <a:r>
              <a:rPr lang="en-US" sz="2400" smtClean="0">
                <a:latin typeface="Arial" pitchFamily="34" charset="0"/>
                <a:cs typeface="Arial" pitchFamily="34" charset="0"/>
              </a:rPr>
              <a:t>Credible organization (high trust and no conflicts of interest), useful content for audiences, and information can be found rapidly (well-designed)</a:t>
            </a:r>
          </a:p>
          <a:p>
            <a:pPr>
              <a:buFontTx/>
              <a:buChar char="•"/>
            </a:pPr>
            <a:endParaRPr lang="en-US" sz="2400" smtClean="0">
              <a:latin typeface="Arial" pitchFamily="34" charset="0"/>
              <a:cs typeface="Arial" pitchFamily="34" charset="0"/>
            </a:endParaRPr>
          </a:p>
          <a:p>
            <a:pPr>
              <a:buFontTx/>
              <a:buChar char="•"/>
            </a:pPr>
            <a:r>
              <a:rPr lang="en-US" sz="2400" b="1" smtClean="0">
                <a:latin typeface="Arial" pitchFamily="34" charset="0"/>
                <a:cs typeface="Arial" pitchFamily="34" charset="0"/>
              </a:rPr>
              <a:t>Organize: </a:t>
            </a:r>
            <a:r>
              <a:rPr lang="en-US" sz="2400" smtClean="0">
                <a:latin typeface="Arial" pitchFamily="34" charset="0"/>
                <a:cs typeface="Arial" pitchFamily="34" charset="0"/>
              </a:rPr>
              <a:t>a) no one storyline; b) drug effectiveness based on reviews by OHSU; c) cost data from a national monitoring service (Walters Klower Health)</a:t>
            </a:r>
            <a:endParaRPr lang="en-US" sz="2400" b="1" smtClean="0">
              <a:latin typeface="Arial" pitchFamily="34" charset="0"/>
              <a:cs typeface="Arial" pitchFamily="34" charset="0"/>
            </a:endParaRPr>
          </a:p>
          <a:p>
            <a:pPr>
              <a:buFontTx/>
              <a:buChar char="•"/>
            </a:pPr>
            <a:endParaRPr lang="en-US" smtClean="0"/>
          </a:p>
        </p:txBody>
      </p:sp>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le 1"/>
          <p:cNvSpPr>
            <a:spLocks noGrp="1"/>
          </p:cNvSpPr>
          <p:nvPr>
            <p:ph type="title"/>
          </p:nvPr>
        </p:nvSpPr>
        <p:spPr/>
        <p:txBody>
          <a:bodyPr/>
          <a:lstStyle/>
          <a:p>
            <a:r>
              <a:rPr lang="en-US" sz="2800" smtClean="0">
                <a:latin typeface="Arial" pitchFamily="34" charset="0"/>
                <a:cs typeface="Arial" pitchFamily="34" charset="0"/>
              </a:rPr>
              <a:t>Example 2 (cont’d): Plan and Integrate</a:t>
            </a:r>
          </a:p>
        </p:txBody>
      </p:sp>
      <p:sp>
        <p:nvSpPr>
          <p:cNvPr id="70659" name="Content Placeholder 3"/>
          <p:cNvSpPr>
            <a:spLocks noGrp="1"/>
          </p:cNvSpPr>
          <p:nvPr>
            <p:ph idx="1"/>
          </p:nvPr>
        </p:nvSpPr>
        <p:spPr>
          <a:xfrm>
            <a:off x="1447800" y="1371600"/>
            <a:ext cx="7620000" cy="4943475"/>
          </a:xfrm>
        </p:spPr>
        <p:txBody>
          <a:bodyPr/>
          <a:lstStyle/>
          <a:p>
            <a:pPr>
              <a:buFontTx/>
              <a:buChar char="•"/>
            </a:pPr>
            <a:r>
              <a:rPr lang="en-US" sz="2400" smtClean="0">
                <a:latin typeface="Arial" pitchFamily="34" charset="0"/>
                <a:cs typeface="Arial" pitchFamily="34" charset="0"/>
              </a:rPr>
              <a:t>CU considered what is a best buy for audiences: a) top tier of effectiveness; b) good safety record; c) low average price.  </a:t>
            </a:r>
            <a:r>
              <a:rPr lang="en-US" sz="2400" u="sng" smtClean="0">
                <a:latin typeface="Arial" pitchFamily="34" charset="0"/>
                <a:cs typeface="Arial" pitchFamily="34" charset="0"/>
              </a:rPr>
              <a:t>Web content/ crucial!</a:t>
            </a:r>
          </a:p>
          <a:p>
            <a:pPr>
              <a:buFontTx/>
              <a:buChar char="•"/>
            </a:pPr>
            <a:endParaRPr lang="en-US" sz="2400" u="sng" smtClean="0">
              <a:latin typeface="Arial" pitchFamily="34" charset="0"/>
              <a:cs typeface="Arial" pitchFamily="34" charset="0"/>
            </a:endParaRPr>
          </a:p>
          <a:p>
            <a:pPr>
              <a:buFontTx/>
              <a:buChar char="•"/>
            </a:pPr>
            <a:r>
              <a:rPr lang="en-US" sz="2400" smtClean="0">
                <a:latin typeface="Arial" pitchFamily="34" charset="0"/>
                <a:cs typeface="Arial" pitchFamily="34" charset="0"/>
              </a:rPr>
              <a:t>Data need to be used; their role: raise awareness</a:t>
            </a:r>
          </a:p>
          <a:p>
            <a:pPr>
              <a:buFontTx/>
              <a:buChar char="•"/>
            </a:pPr>
            <a:endParaRPr lang="en-US" sz="2400" smtClean="0">
              <a:latin typeface="Arial" pitchFamily="34" charset="0"/>
              <a:cs typeface="Arial" pitchFamily="34" charset="0"/>
            </a:endParaRPr>
          </a:p>
          <a:p>
            <a:pPr>
              <a:buFontTx/>
              <a:buChar char="•"/>
            </a:pPr>
            <a:r>
              <a:rPr lang="en-US" sz="2400" smtClean="0">
                <a:latin typeface="Arial" pitchFamily="34" charset="0"/>
                <a:cs typeface="Arial" pitchFamily="34" charset="0"/>
              </a:rPr>
              <a:t>Integration involved consistent messages across all communication products (45-s and 10-min videos, 3 types of written reports)</a:t>
            </a:r>
          </a:p>
          <a:p>
            <a:pPr>
              <a:buFontTx/>
              <a:buChar char="•"/>
            </a:pPr>
            <a:endParaRPr lang="en-US" sz="2400" smtClean="0">
              <a:latin typeface="Arial" pitchFamily="34" charset="0"/>
              <a:cs typeface="Arial" pitchFamily="34" charset="0"/>
            </a:endParaRPr>
          </a:p>
          <a:p>
            <a:pPr>
              <a:buFontTx/>
              <a:buChar char="•"/>
            </a:pPr>
            <a:r>
              <a:rPr lang="en-US" sz="2400" smtClean="0">
                <a:latin typeface="Arial" pitchFamily="34" charset="0"/>
                <a:cs typeface="Arial" pitchFamily="34" charset="0"/>
              </a:rPr>
              <a:t>Integration example: summary of recommendations &amp; bulleted text, top 3 recommended drugs in reports</a:t>
            </a:r>
          </a:p>
        </p:txBody>
      </p:sp>
      <p:sp>
        <p:nvSpPr>
          <p:cNvPr id="70660" name="TextBox 2"/>
          <p:cNvSpPr txBox="1">
            <a:spLocks noChangeArrowheads="1"/>
          </p:cNvSpPr>
          <p:nvPr/>
        </p:nvSpPr>
        <p:spPr bwMode="auto">
          <a:xfrm>
            <a:off x="2286000" y="2133600"/>
            <a:ext cx="4648200" cy="461963"/>
          </a:xfrm>
          <a:prstGeom prst="rect">
            <a:avLst/>
          </a:prstGeom>
          <a:noFill/>
          <a:ln w="9525">
            <a:noFill/>
            <a:miter lim="800000"/>
            <a:headEnd/>
            <a:tailEnd/>
          </a:ln>
        </p:spPr>
        <p:txBody>
          <a:bodyPr>
            <a:spAutoFit/>
          </a:bodyPr>
          <a:lstStyle/>
          <a:p>
            <a:endParaRPr lang="en-US"/>
          </a:p>
        </p:txBody>
      </p:sp>
    </p:spTree>
  </p:cSld>
  <p:clrMapOvr>
    <a:masterClrMapping/>
  </p:clrMapOv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p:cNvSpPr>
            <a:spLocks noGrp="1"/>
          </p:cNvSpPr>
          <p:nvPr>
            <p:ph type="title"/>
          </p:nvPr>
        </p:nvSpPr>
        <p:spPr/>
        <p:txBody>
          <a:bodyPr/>
          <a:lstStyle/>
          <a:p>
            <a:r>
              <a:rPr lang="en-US" smtClean="0"/>
              <a:t>Consumer Reports Drug Web site Figure </a:t>
            </a:r>
          </a:p>
        </p:txBody>
      </p:sp>
      <p:sp>
        <p:nvSpPr>
          <p:cNvPr id="71683" name="TextBox 1"/>
          <p:cNvSpPr txBox="1">
            <a:spLocks noChangeArrowheads="1"/>
          </p:cNvSpPr>
          <p:nvPr/>
        </p:nvSpPr>
        <p:spPr bwMode="auto">
          <a:xfrm>
            <a:off x="2590800" y="6507163"/>
            <a:ext cx="5105400" cy="277812"/>
          </a:xfrm>
          <a:prstGeom prst="rect">
            <a:avLst/>
          </a:prstGeom>
          <a:noFill/>
          <a:ln w="9525">
            <a:noFill/>
            <a:miter lim="800000"/>
            <a:headEnd/>
            <a:tailEnd/>
          </a:ln>
        </p:spPr>
        <p:txBody>
          <a:bodyPr>
            <a:spAutoFit/>
          </a:bodyPr>
          <a:lstStyle/>
          <a:p>
            <a:r>
              <a:rPr lang="en-US" sz="1200"/>
              <a:t>Source: Consumers Union, 2009 </a:t>
            </a:r>
          </a:p>
        </p:txBody>
      </p:sp>
      <p:graphicFrame>
        <p:nvGraphicFramePr>
          <p:cNvPr id="71684" name="Object 1"/>
          <p:cNvGraphicFramePr>
            <a:graphicFrameLocks noChangeAspect="1"/>
          </p:cNvGraphicFramePr>
          <p:nvPr/>
        </p:nvGraphicFramePr>
        <p:xfrm>
          <a:off x="1600200" y="1371600"/>
          <a:ext cx="6811963" cy="5210175"/>
        </p:xfrm>
        <a:graphic>
          <a:graphicData uri="http://schemas.openxmlformats.org/presentationml/2006/ole">
            <p:oleObj spid="_x0000_s71684" name="Acrobat Document" r:id="rId3" imgW="5829300" imgH="7543800" progId="AcroExch.Document.7">
              <p:embed/>
            </p:oleObj>
          </a:graphicData>
        </a:graphic>
      </p:graphicFrame>
    </p:spTree>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533400"/>
            <a:ext cx="7315200" cy="723900"/>
          </a:xfrm>
        </p:spPr>
        <p:txBody>
          <a:bodyPr/>
          <a:lstStyle/>
          <a:p>
            <a:pPr>
              <a:defRPr/>
            </a:pPr>
            <a:r>
              <a:rPr lang="en-US" sz="3600" dirty="0" smtClean="0">
                <a:effectLst>
                  <a:outerShdw blurRad="38100" dist="38100" dir="2700000" algn="tl">
                    <a:srgbClr val="000000">
                      <a:alpha val="43137"/>
                    </a:srgbClr>
                  </a:outerShdw>
                </a:effectLst>
                <a:latin typeface="Arial" pitchFamily="34" charset="0"/>
                <a:ea typeface="ＭＳ Ｐゴシック" pitchFamily="-107" charset="-128"/>
                <a:cs typeface="Arial" pitchFamily="34" charset="0"/>
              </a:rPr>
              <a:t>Conclusions</a:t>
            </a:r>
            <a:r>
              <a:rPr lang="en-US" dirty="0" smtClean="0">
                <a:latin typeface="Arial" pitchFamily="34" charset="0"/>
                <a:ea typeface="ＭＳ Ｐゴシック" pitchFamily="-107" charset="-128"/>
                <a:cs typeface="Arial" pitchFamily="34" charset="0"/>
              </a:rPr>
              <a:t/>
            </a:r>
            <a:br>
              <a:rPr lang="en-US" dirty="0" smtClean="0">
                <a:latin typeface="Arial" pitchFamily="34" charset="0"/>
                <a:ea typeface="ＭＳ Ｐゴシック" pitchFamily="-107" charset="-128"/>
                <a:cs typeface="Arial" pitchFamily="34" charset="0"/>
              </a:rPr>
            </a:br>
            <a:endParaRPr lang="en-US" dirty="0">
              <a:latin typeface="Arial" pitchFamily="34" charset="0"/>
              <a:ea typeface="ＭＳ Ｐゴシック" pitchFamily="-107" charset="-128"/>
              <a:cs typeface="Arial" pitchFamily="34" charset="0"/>
            </a:endParaRPr>
          </a:p>
        </p:txBody>
      </p:sp>
      <p:sp>
        <p:nvSpPr>
          <p:cNvPr id="72707" name="Content Placeholder 2"/>
          <p:cNvSpPr>
            <a:spLocks noGrp="1"/>
          </p:cNvSpPr>
          <p:nvPr>
            <p:ph idx="1"/>
          </p:nvPr>
        </p:nvSpPr>
        <p:spPr/>
        <p:txBody>
          <a:bodyPr/>
          <a:lstStyle/>
          <a:p>
            <a:pPr>
              <a:buFontTx/>
              <a:buChar char="•"/>
            </a:pPr>
            <a:r>
              <a:rPr lang="en-US" smtClean="0">
                <a:latin typeface="Arial" pitchFamily="34" charset="0"/>
                <a:cs typeface="Arial" pitchFamily="34" charset="0"/>
              </a:rPr>
              <a:t>Communication is a complex process; there is no “one best way” to communicate data</a:t>
            </a:r>
          </a:p>
          <a:p>
            <a:pPr>
              <a:buFontTx/>
              <a:buNone/>
            </a:pPr>
            <a:r>
              <a:rPr lang="en-US" smtClean="0">
                <a:latin typeface="Arial" pitchFamily="34" charset="0"/>
                <a:cs typeface="Arial" pitchFamily="34" charset="0"/>
              </a:rPr>
              <a:t> </a:t>
            </a:r>
          </a:p>
          <a:p>
            <a:pPr>
              <a:buFontTx/>
              <a:buChar char="•"/>
            </a:pPr>
            <a:r>
              <a:rPr lang="en-US" smtClean="0">
                <a:latin typeface="Arial" pitchFamily="34" charset="0"/>
                <a:cs typeface="Arial" pitchFamily="34" charset="0"/>
              </a:rPr>
              <a:t>Knowing and understanding audiences are crucial</a:t>
            </a:r>
          </a:p>
          <a:p>
            <a:pPr>
              <a:buFontTx/>
              <a:buChar char="•"/>
            </a:pPr>
            <a:endParaRPr lang="en-US" smtClean="0">
              <a:latin typeface="Arial" pitchFamily="34" charset="0"/>
              <a:cs typeface="Arial" pitchFamily="34" charset="0"/>
            </a:endParaRPr>
          </a:p>
          <a:p>
            <a:pPr>
              <a:buFontTx/>
              <a:buChar char="•"/>
            </a:pPr>
            <a:r>
              <a:rPr lang="en-US" smtClean="0">
                <a:latin typeface="Arial" pitchFamily="34" charset="0"/>
                <a:cs typeface="Arial" pitchFamily="34" charset="0"/>
              </a:rPr>
              <a:t>Remember the principles of communication and purpose for data; avoid style over substance</a:t>
            </a:r>
          </a:p>
          <a:p>
            <a:pPr>
              <a:buFontTx/>
              <a:buChar char="•"/>
            </a:pPr>
            <a:endParaRPr lang="en-US" smtClean="0">
              <a:latin typeface="Arial" pitchFamily="34" charset="0"/>
              <a:cs typeface="Arial" pitchFamily="34" charset="0"/>
            </a:endParaRPr>
          </a:p>
          <a:p>
            <a:pPr>
              <a:buFontTx/>
              <a:buChar char="•"/>
            </a:pPr>
            <a:r>
              <a:rPr lang="en-US" smtClean="0">
                <a:latin typeface="Arial" pitchFamily="34" charset="0"/>
                <a:cs typeface="Arial" pitchFamily="34" charset="0"/>
              </a:rPr>
              <a:t>Present no more data than necessary</a:t>
            </a:r>
          </a:p>
          <a:p>
            <a:pPr>
              <a:buFontTx/>
              <a:buChar char="•"/>
            </a:pPr>
            <a:endParaRPr lang="en-US" smtClean="0">
              <a:latin typeface="Arial" pitchFamily="34" charset="0"/>
              <a:cs typeface="Arial" pitchFamily="34" charset="0"/>
            </a:endParaRPr>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a:defRPr/>
            </a:pPr>
            <a:r>
              <a:rPr lang="en-US" sz="3600" dirty="0" smtClean="0">
                <a:effectLst>
                  <a:outerShdw blurRad="38100" dist="38100" dir="2700000" algn="tl">
                    <a:srgbClr val="000000">
                      <a:alpha val="43137"/>
                    </a:srgbClr>
                  </a:outerShdw>
                </a:effectLst>
                <a:latin typeface="Arial" pitchFamily="34" charset="0"/>
              </a:rPr>
              <a:t>Overview</a:t>
            </a:r>
          </a:p>
        </p:txBody>
      </p:sp>
      <p:sp>
        <p:nvSpPr>
          <p:cNvPr id="18435" name="Rectangle 3"/>
          <p:cNvSpPr>
            <a:spLocks noGrp="1" noChangeArrowheads="1"/>
          </p:cNvSpPr>
          <p:nvPr>
            <p:ph type="body" idx="1"/>
          </p:nvPr>
        </p:nvSpPr>
        <p:spPr>
          <a:xfrm>
            <a:off x="1447800" y="1600200"/>
            <a:ext cx="7696200" cy="4943475"/>
          </a:xfrm>
        </p:spPr>
        <p:txBody>
          <a:bodyPr/>
          <a:lstStyle/>
          <a:p>
            <a:pPr>
              <a:buFontTx/>
              <a:buNone/>
            </a:pPr>
            <a:endParaRPr lang="en-US" sz="800" smtClean="0">
              <a:latin typeface="Arial" pitchFamily="34" charset="0"/>
            </a:endParaRPr>
          </a:p>
          <a:p>
            <a:r>
              <a:rPr lang="en-US" sz="2400" smtClean="0">
                <a:latin typeface="Arial" pitchFamily="34" charset="0"/>
              </a:rPr>
              <a:t>General considerations</a:t>
            </a:r>
          </a:p>
          <a:p>
            <a:endParaRPr lang="en-US" sz="800" smtClean="0">
              <a:latin typeface="Arial" pitchFamily="34" charset="0"/>
            </a:endParaRPr>
          </a:p>
          <a:p>
            <a:endParaRPr lang="en-US" sz="800" smtClean="0">
              <a:latin typeface="Arial" pitchFamily="34" charset="0"/>
            </a:endParaRPr>
          </a:p>
          <a:p>
            <a:r>
              <a:rPr lang="en-US" sz="2400" smtClean="0">
                <a:latin typeface="Arial" pitchFamily="34" charset="0"/>
              </a:rPr>
              <a:t>Better ways to visualize data</a:t>
            </a:r>
          </a:p>
          <a:p>
            <a:endParaRPr lang="en-US" sz="800" smtClean="0">
              <a:latin typeface="Arial" pitchFamily="34" charset="0"/>
            </a:endParaRPr>
          </a:p>
          <a:p>
            <a:endParaRPr lang="en-US" sz="800" smtClean="0">
              <a:latin typeface="Arial" pitchFamily="34" charset="0"/>
            </a:endParaRPr>
          </a:p>
          <a:p>
            <a:r>
              <a:rPr lang="en-US" sz="2400" smtClean="0">
                <a:latin typeface="Arial" pitchFamily="34" charset="0"/>
              </a:rPr>
              <a:t>Practical framework on selecting and presenting data (OPT-In)</a:t>
            </a:r>
          </a:p>
          <a:p>
            <a:endParaRPr lang="en-US" sz="2400" smtClean="0">
              <a:latin typeface="Arial" pitchFamily="34" charset="0"/>
            </a:endParaRPr>
          </a:p>
          <a:p>
            <a:r>
              <a:rPr lang="en-US" sz="2400" smtClean="0">
                <a:latin typeface="Arial" pitchFamily="34" charset="0"/>
              </a:rPr>
              <a:t>Two practical examples demonstrating key points</a:t>
            </a:r>
          </a:p>
          <a:p>
            <a:endParaRPr lang="en-US" sz="800" smtClean="0">
              <a:latin typeface="Arial" pitchFamily="34" charset="0"/>
            </a:endParaRPr>
          </a:p>
          <a:p>
            <a:endParaRPr lang="en-US" sz="800" smtClean="0">
              <a:latin typeface="Arial" pitchFamily="34" charset="0"/>
            </a:endParaRPr>
          </a:p>
        </p:txBody>
      </p:sp>
    </p:spTree>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p:cNvSpPr>
          <p:nvPr>
            <p:ph type="title"/>
          </p:nvPr>
        </p:nvSpPr>
        <p:spPr/>
        <p:txBody>
          <a:bodyPr/>
          <a:lstStyle/>
          <a:p>
            <a:r>
              <a:rPr lang="en-US" smtClean="0"/>
              <a:t>Making Data Talk: A Workbook</a:t>
            </a:r>
          </a:p>
        </p:txBody>
      </p:sp>
      <p:sp>
        <p:nvSpPr>
          <p:cNvPr id="73731" name="Content Placeholder 2"/>
          <p:cNvSpPr>
            <a:spLocks noGrp="1"/>
          </p:cNvSpPr>
          <p:nvPr>
            <p:ph idx="1"/>
          </p:nvPr>
        </p:nvSpPr>
        <p:spPr/>
        <p:txBody>
          <a:bodyPr/>
          <a:lstStyle/>
          <a:p>
            <a:pPr marL="0" indent="0">
              <a:buFontTx/>
              <a:buNone/>
            </a:pPr>
            <a:endParaRPr lang="en-US" smtClean="0"/>
          </a:p>
          <a:p>
            <a:pPr marL="0" indent="0">
              <a:buFontTx/>
              <a:buNone/>
            </a:pPr>
            <a:endParaRPr lang="en-US" smtClean="0"/>
          </a:p>
          <a:p>
            <a:pPr marL="0" indent="0">
              <a:buFontTx/>
              <a:buNone/>
            </a:pPr>
            <a:endParaRPr lang="en-US" smtClean="0"/>
          </a:p>
          <a:p>
            <a:pPr marL="0" indent="0">
              <a:buFontTx/>
              <a:buNone/>
            </a:pPr>
            <a:endParaRPr lang="en-US" smtClean="0"/>
          </a:p>
          <a:p>
            <a:pPr marL="0" indent="0">
              <a:buFontTx/>
              <a:buNone/>
            </a:pPr>
            <a:endParaRPr lang="en-US" smtClean="0"/>
          </a:p>
          <a:p>
            <a:pPr marL="0" indent="0">
              <a:buFontTx/>
              <a:buNone/>
            </a:pPr>
            <a:endParaRPr lang="en-US" smtClean="0"/>
          </a:p>
          <a:p>
            <a:pPr marL="0" indent="0">
              <a:buFontTx/>
              <a:buNone/>
            </a:pPr>
            <a:endParaRPr lang="en-US" smtClean="0"/>
          </a:p>
          <a:p>
            <a:pPr marL="0" indent="0">
              <a:buFontTx/>
              <a:buNone/>
            </a:pPr>
            <a:endParaRPr lang="en-US" smtClean="0"/>
          </a:p>
          <a:p>
            <a:pPr marL="0" indent="0">
              <a:buFontTx/>
              <a:buNone/>
            </a:pPr>
            <a:endParaRPr lang="en-US" smtClean="0"/>
          </a:p>
          <a:p>
            <a:pPr marL="0" indent="0" algn="ctr">
              <a:buFontTx/>
              <a:buNone/>
            </a:pPr>
            <a:r>
              <a:rPr lang="en-US" smtClean="0">
                <a:solidFill>
                  <a:srgbClr val="0070C0"/>
                </a:solidFill>
                <a:latin typeface="Arial" pitchFamily="34" charset="0"/>
                <a:cs typeface="Arial" pitchFamily="34" charset="0"/>
              </a:rPr>
              <a:t> </a:t>
            </a:r>
            <a:r>
              <a:rPr lang="en-US" u="sng" smtClean="0">
                <a:solidFill>
                  <a:srgbClr val="0070C0"/>
                </a:solidFill>
                <a:latin typeface="Arial" pitchFamily="34" charset="0"/>
                <a:cs typeface="Arial" pitchFamily="34" charset="0"/>
              </a:rPr>
              <a:t>www.cancer.gov/MDT-Workbook.pdf </a:t>
            </a:r>
            <a:endParaRPr lang="en-US" smtClean="0">
              <a:solidFill>
                <a:srgbClr val="0070C0"/>
              </a:solidFill>
              <a:latin typeface="Arial" pitchFamily="34" charset="0"/>
              <a:cs typeface="Arial" pitchFamily="34" charset="0"/>
            </a:endParaRPr>
          </a:p>
        </p:txBody>
      </p:sp>
      <p:pic>
        <p:nvPicPr>
          <p:cNvPr id="73732" name="Picture 5"/>
          <p:cNvPicPr>
            <a:picLocks noChangeAspect="1" noChangeArrowheads="1"/>
          </p:cNvPicPr>
          <p:nvPr/>
        </p:nvPicPr>
        <p:blipFill>
          <a:blip r:embed="rId2"/>
          <a:srcRect/>
          <a:stretch>
            <a:fillRect/>
          </a:stretch>
        </p:blipFill>
        <p:spPr bwMode="auto">
          <a:xfrm>
            <a:off x="3352800" y="1371600"/>
            <a:ext cx="3505200" cy="4554538"/>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Content Placeholder 2"/>
          <p:cNvSpPr>
            <a:spLocks noGrp="1"/>
          </p:cNvSpPr>
          <p:nvPr>
            <p:ph idx="1"/>
          </p:nvPr>
        </p:nvSpPr>
        <p:spPr>
          <a:xfrm>
            <a:off x="1447800" y="2133600"/>
            <a:ext cx="7543800" cy="2514600"/>
          </a:xfrm>
        </p:spPr>
        <p:txBody>
          <a:bodyPr/>
          <a:lstStyle/>
          <a:p>
            <a:pPr algn="ctr">
              <a:buFontTx/>
              <a:buChar char="•"/>
            </a:pPr>
            <a:endParaRPr lang="en-US" smtClean="0">
              <a:latin typeface="Arial" pitchFamily="34" charset="0"/>
              <a:cs typeface="Arial" pitchFamily="34" charset="0"/>
            </a:endParaRPr>
          </a:p>
          <a:p>
            <a:pPr algn="ctr">
              <a:buFontTx/>
              <a:buNone/>
            </a:pPr>
            <a:r>
              <a:rPr lang="en-US" sz="3200" b="1" smtClean="0">
                <a:latin typeface="Arial" pitchFamily="34" charset="0"/>
                <a:cs typeface="Arial" pitchFamily="34" charset="0"/>
              </a:rPr>
              <a:t/>
            </a:r>
            <a:br>
              <a:rPr lang="en-US" sz="3200" b="1" smtClean="0">
                <a:latin typeface="Arial" pitchFamily="34" charset="0"/>
                <a:cs typeface="Arial" pitchFamily="34" charset="0"/>
              </a:rPr>
            </a:br>
            <a:r>
              <a:rPr lang="en-US" sz="3200" b="1" smtClean="0">
                <a:latin typeface="Arial" pitchFamily="34" charset="0"/>
                <a:cs typeface="Arial" pitchFamily="34" charset="0"/>
              </a:rPr>
              <a:t>General Considerations</a:t>
            </a:r>
            <a:endParaRPr lang="en-US" sz="3200" smtClean="0">
              <a:latin typeface="Arial" pitchFamily="34" charset="0"/>
              <a:cs typeface="Arial" pitchFamily="34" charset="0"/>
            </a:endParaRPr>
          </a:p>
          <a:p>
            <a:pPr>
              <a:buFontTx/>
              <a:buNone/>
            </a:pPr>
            <a:endParaRPr lang="en-US" smtClean="0">
              <a:latin typeface="Arial" pitchFamily="34" charset="0"/>
              <a:cs typeface="Arial" pitchFamily="34" charset="0"/>
            </a:endParaRPr>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25351" name="Group 39"/>
          <p:cNvGraphicFramePr>
            <a:graphicFrameLocks noGrp="1"/>
          </p:cNvGraphicFramePr>
          <p:nvPr/>
        </p:nvGraphicFramePr>
        <p:xfrm>
          <a:off x="304800" y="304800"/>
          <a:ext cx="8458200" cy="6497640"/>
        </p:xfrm>
        <a:graphic>
          <a:graphicData uri="http://schemas.openxmlformats.org/drawingml/2006/table">
            <a:tbl>
              <a:tblPr/>
              <a:tblGrid>
                <a:gridCol w="4606925"/>
                <a:gridCol w="1644650"/>
                <a:gridCol w="2206625"/>
              </a:tblGrid>
              <a:tr h="1066794">
                <a:tc gridSpan="3">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3200" b="1" i="0" u="none" strike="noStrike" cap="none" normalizeH="0" baseline="0" dirty="0" smtClean="0">
                          <a:ln>
                            <a:noFill/>
                          </a:ln>
                          <a:solidFill>
                            <a:schemeClr val="tx1"/>
                          </a:solidFill>
                          <a:effectLst/>
                          <a:latin typeface="Times New Roman" pitchFamily="18" charset="0"/>
                          <a:ea typeface="ＭＳ Ｐゴシック"/>
                          <a:cs typeface="Times New Roman" pitchFamily="18" charset="0"/>
                        </a:rPr>
                        <a:t>Contrasts Between Scientists and Lay Audiences</a:t>
                      </a:r>
                      <a:endParaRPr kumimoji="0" lang="en-US" sz="3200" b="0" i="0" u="none" strike="noStrike" cap="none" normalizeH="0" baseline="0" dirty="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r>
              <a:tr h="944874">
                <a:tc>
                  <a:txBody>
                    <a:bodyPr/>
                    <a:lstStyle/>
                    <a:p>
                      <a:pPr marL="0" marR="0" lvl="0" indent="0" algn="l" defTabSz="914400" rtl="0" eaLnBrk="0" fontAlgn="base" latinLnBrk="0" hangingPunct="0">
                        <a:lnSpc>
                          <a:spcPct val="100000"/>
                        </a:lnSpc>
                        <a:spcBef>
                          <a:spcPct val="20000"/>
                        </a:spcBef>
                        <a:spcAft>
                          <a:spcPct val="0"/>
                        </a:spcAft>
                        <a:buClr>
                          <a:srgbClr val="D40138"/>
                        </a:buClr>
                        <a:buSzTx/>
                        <a:buFontTx/>
                        <a:buNone/>
                        <a:tabLst/>
                      </a:pPr>
                      <a:endParaRPr kumimoji="0" lang="en-US" sz="2400" b="0" i="0" u="none" strike="noStrike" cap="none" normalizeH="0" baseline="0" smtClean="0">
                        <a:ln>
                          <a:noFill/>
                        </a:ln>
                        <a:solidFill>
                          <a:schemeClr val="tx1"/>
                        </a:solidFill>
                        <a:effectLst/>
                        <a:latin typeface="Arial Narrow"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800" b="1" i="0" u="none" strike="noStrike" cap="none" normalizeH="0" baseline="0" smtClean="0">
                          <a:ln>
                            <a:noFill/>
                          </a:ln>
                          <a:solidFill>
                            <a:schemeClr val="tx1"/>
                          </a:solidFill>
                          <a:effectLst/>
                          <a:latin typeface="Times New Roman" pitchFamily="18" charset="0"/>
                          <a:ea typeface="ＭＳ Ｐゴシック"/>
                          <a:cs typeface="Times New Roman" pitchFamily="18" charset="0"/>
                        </a:rPr>
                        <a:t>Scientists</a:t>
                      </a:r>
                      <a:endParaRPr kumimoji="0" lang="en-US" sz="28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800" b="1" i="0" u="none" strike="noStrike" cap="none" normalizeH="0" baseline="0" smtClean="0">
                          <a:ln>
                            <a:noFill/>
                          </a:ln>
                          <a:solidFill>
                            <a:schemeClr val="tx1"/>
                          </a:solidFill>
                          <a:effectLst/>
                          <a:latin typeface="Times New Roman" pitchFamily="18" charset="0"/>
                          <a:ea typeface="ＭＳ Ｐゴシック"/>
                          <a:cs typeface="Times New Roman" pitchFamily="18" charset="0"/>
                        </a:rPr>
                        <a:t>Lay Audiences</a:t>
                      </a:r>
                      <a:endParaRPr kumimoji="0" lang="en-US" sz="28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831793">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Level of Interest in Health Topic</a:t>
                      </a: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High</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Medium/Low</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741313">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Science and Mathematical Literacy</a:t>
                      </a: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High</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Low</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576224">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Acceptance of Uncertainty</a:t>
                      </a: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High</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Low</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669880">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Definition of Acceptable Evidence</a:t>
                      </a: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Narrow</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Broad</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666705">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Belief in Rational Decision Making</a:t>
                      </a: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Strong</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Variable</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1000057">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Ability and Interest in Reviewing Extensive Amounts of Data</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High</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ea typeface="ＭＳ Ｐゴシック"/>
                          <a:cs typeface="Times New Roman" pitchFamily="18" charset="0"/>
                        </a:rPr>
                        <a:t>Low</a:t>
                      </a:r>
                      <a:endParaRPr kumimoji="0" lang="en-US" sz="2400" b="0" i="0" u="none" strike="noStrike" cap="none" normalizeH="0" baseline="0" smtClean="0">
                        <a:ln>
                          <a:noFill/>
                        </a:ln>
                        <a:solidFill>
                          <a:schemeClr val="tx1"/>
                        </a:solidFill>
                        <a:effectLst/>
                        <a:latin typeface="Arial" pitchFamily="34" charset="0"/>
                        <a:ea typeface="ＭＳ Ｐゴシック"/>
                        <a:cs typeface="ＭＳ Ｐゴシック"/>
                      </a:endParaRPr>
                    </a:p>
                  </a:txBody>
                  <a:tcPr marT="45717" marB="4571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5"/>
          <p:cNvSpPr>
            <a:spLocks noGrp="1"/>
          </p:cNvSpPr>
          <p:nvPr>
            <p:ph type="title"/>
          </p:nvPr>
        </p:nvSpPr>
        <p:spPr/>
        <p:txBody>
          <a:bodyPr/>
          <a:lstStyle/>
          <a:p>
            <a:pPr>
              <a:defRPr/>
            </a:pPr>
            <a:r>
              <a:rPr lang="en-US" sz="3600" dirty="0" smtClean="0">
                <a:effectLst>
                  <a:outerShdw blurRad="38100" dist="38100" dir="2700000" algn="tl">
                    <a:srgbClr val="000000">
                      <a:alpha val="43137"/>
                    </a:srgbClr>
                  </a:outerShdw>
                </a:effectLst>
                <a:latin typeface="Arial" pitchFamily="34" charset="0"/>
                <a:ea typeface="ＭＳ Ｐゴシック" pitchFamily="34" charset="-128"/>
                <a:cs typeface="Arial" pitchFamily="34" charset="0"/>
              </a:rPr>
              <a:t>Basic Communication Model</a:t>
            </a:r>
          </a:p>
        </p:txBody>
      </p:sp>
      <p:sp>
        <p:nvSpPr>
          <p:cNvPr id="21507" name="Content Placeholder 2"/>
          <p:cNvSpPr>
            <a:spLocks noGrp="1"/>
          </p:cNvSpPr>
          <p:nvPr>
            <p:ph idx="1"/>
          </p:nvPr>
        </p:nvSpPr>
        <p:spPr/>
        <p:txBody>
          <a:bodyPr/>
          <a:lstStyle/>
          <a:p>
            <a:pPr>
              <a:buFontTx/>
              <a:buNone/>
            </a:pPr>
            <a:r>
              <a:rPr lang="en-US" b="1" smtClean="0">
                <a:latin typeface="Arial" pitchFamily="34" charset="0"/>
                <a:cs typeface="Arial" pitchFamily="34" charset="0"/>
              </a:rPr>
              <a:t>“Meaning is not transmitted by experts as much as it is constructed by audiences”* </a:t>
            </a:r>
            <a:endParaRPr lang="en-US" smtClean="0">
              <a:latin typeface="Arial" pitchFamily="34" charset="0"/>
              <a:cs typeface="Arial" pitchFamily="34" charset="0"/>
            </a:endParaRPr>
          </a:p>
          <a:p>
            <a:pPr>
              <a:buFontTx/>
              <a:buChar char="•"/>
            </a:pPr>
            <a:endParaRPr lang="en-US" smtClean="0">
              <a:latin typeface="Arial" pitchFamily="34" charset="0"/>
              <a:cs typeface="Arial" pitchFamily="34" charset="0"/>
            </a:endParaRPr>
          </a:p>
          <a:p>
            <a:pPr>
              <a:buFontTx/>
              <a:buNone/>
            </a:pPr>
            <a:endParaRPr lang="en-US" sz="1600" smtClean="0">
              <a:latin typeface="Arial" pitchFamily="34" charset="0"/>
              <a:cs typeface="Arial" pitchFamily="34" charset="0"/>
            </a:endParaRPr>
          </a:p>
          <a:p>
            <a:pPr>
              <a:buFontTx/>
              <a:buNone/>
            </a:pPr>
            <a:endParaRPr lang="en-US" sz="1600" smtClean="0">
              <a:latin typeface="Arial" pitchFamily="34" charset="0"/>
              <a:cs typeface="Arial" pitchFamily="34" charset="0"/>
            </a:endParaRPr>
          </a:p>
          <a:p>
            <a:pPr>
              <a:buFontTx/>
              <a:buNone/>
            </a:pPr>
            <a:endParaRPr lang="en-US" sz="1600" smtClean="0">
              <a:latin typeface="Arial" pitchFamily="34" charset="0"/>
              <a:cs typeface="Arial" pitchFamily="34" charset="0"/>
            </a:endParaRPr>
          </a:p>
          <a:p>
            <a:pPr>
              <a:buFontTx/>
              <a:buNone/>
            </a:pPr>
            <a:endParaRPr lang="en-US" sz="1600" smtClean="0">
              <a:latin typeface="Arial" pitchFamily="34" charset="0"/>
              <a:cs typeface="Arial" pitchFamily="34" charset="0"/>
            </a:endParaRPr>
          </a:p>
          <a:p>
            <a:pPr>
              <a:buFontTx/>
              <a:buNone/>
            </a:pPr>
            <a:endParaRPr lang="en-US" sz="1600" smtClean="0">
              <a:latin typeface="Arial" pitchFamily="34" charset="0"/>
              <a:cs typeface="Arial" pitchFamily="34" charset="0"/>
            </a:endParaRPr>
          </a:p>
          <a:p>
            <a:pPr>
              <a:buFontTx/>
              <a:buNone/>
            </a:pPr>
            <a:endParaRPr lang="en-US" sz="1600" smtClean="0">
              <a:latin typeface="Arial" pitchFamily="34" charset="0"/>
              <a:cs typeface="Arial" pitchFamily="34" charset="0"/>
            </a:endParaRPr>
          </a:p>
          <a:p>
            <a:pPr>
              <a:buFontTx/>
              <a:buNone/>
            </a:pPr>
            <a:endParaRPr lang="en-US" sz="1600" smtClean="0">
              <a:latin typeface="Arial" pitchFamily="34" charset="0"/>
              <a:cs typeface="Arial" pitchFamily="34" charset="0"/>
            </a:endParaRPr>
          </a:p>
          <a:p>
            <a:pPr>
              <a:buFontTx/>
              <a:buNone/>
            </a:pPr>
            <a:endParaRPr lang="en-US" sz="1600" smtClean="0">
              <a:latin typeface="Arial" pitchFamily="34" charset="0"/>
              <a:cs typeface="Arial" pitchFamily="34" charset="0"/>
            </a:endParaRPr>
          </a:p>
          <a:p>
            <a:pPr>
              <a:buFontTx/>
              <a:buNone/>
            </a:pPr>
            <a:endParaRPr lang="en-US" sz="1600" smtClean="0">
              <a:latin typeface="Arial" pitchFamily="34" charset="0"/>
              <a:cs typeface="Arial" pitchFamily="34" charset="0"/>
            </a:endParaRPr>
          </a:p>
          <a:p>
            <a:pPr>
              <a:buFontTx/>
              <a:buNone/>
            </a:pPr>
            <a:endParaRPr lang="en-US" sz="1600" smtClean="0">
              <a:latin typeface="Arial" pitchFamily="34" charset="0"/>
              <a:cs typeface="Arial" pitchFamily="34" charset="0"/>
            </a:endParaRPr>
          </a:p>
          <a:p>
            <a:pPr>
              <a:buFontTx/>
              <a:buNone/>
            </a:pPr>
            <a:r>
              <a:rPr lang="en-US" sz="1600" smtClean="0">
                <a:latin typeface="Arial" pitchFamily="34" charset="0"/>
                <a:cs typeface="Arial" pitchFamily="34" charset="0"/>
              </a:rPr>
              <a:t>*Lum et al. “General public: Communicating to inform,” Communicating Public Health Information Effectively: A Guide for Practitioners</a:t>
            </a:r>
          </a:p>
          <a:p>
            <a:pPr>
              <a:buFontTx/>
              <a:buNone/>
            </a:pPr>
            <a:endParaRPr lang="en-US" smtClean="0">
              <a:latin typeface="Arial" pitchFamily="34" charset="0"/>
              <a:cs typeface="Arial" pitchFamily="34" charset="0"/>
            </a:endParaRPr>
          </a:p>
        </p:txBody>
      </p:sp>
      <p:pic>
        <p:nvPicPr>
          <p:cNvPr id="21508" name="Picture 6" descr="Basic communication model figure "/>
          <p:cNvPicPr>
            <a:picLocks noChangeAspect="1"/>
          </p:cNvPicPr>
          <p:nvPr/>
        </p:nvPicPr>
        <p:blipFill>
          <a:blip r:embed="rId3"/>
          <a:srcRect/>
          <a:stretch>
            <a:fillRect/>
          </a:stretch>
        </p:blipFill>
        <p:spPr bwMode="auto">
          <a:xfrm>
            <a:off x="2971800" y="2438400"/>
            <a:ext cx="4656138" cy="3409950"/>
          </a:xfrm>
          <a:prstGeom prst="rect">
            <a:avLst/>
          </a:prstGeom>
          <a:noFill/>
          <a:ln w="9525">
            <a:noFill/>
            <a:miter lim="800000"/>
            <a:headEnd/>
            <a:tailEnd/>
          </a:ln>
        </p:spPr>
      </p:pic>
      <p:sp>
        <p:nvSpPr>
          <p:cNvPr id="21509" name="TextBox 1"/>
          <p:cNvSpPr txBox="1">
            <a:spLocks noChangeArrowheads="1"/>
          </p:cNvSpPr>
          <p:nvPr/>
        </p:nvSpPr>
        <p:spPr bwMode="auto">
          <a:xfrm>
            <a:off x="2366963" y="2443163"/>
            <a:ext cx="5867400" cy="461962"/>
          </a:xfrm>
          <a:prstGeom prst="rect">
            <a:avLst/>
          </a:prstGeom>
          <a:noFill/>
          <a:ln w="9525">
            <a:noFill/>
            <a:miter lim="800000"/>
            <a:headEnd/>
            <a:tailEnd/>
          </a:ln>
        </p:spPr>
        <p:txBody>
          <a:bodyPr>
            <a:spAutoFit/>
          </a:bodyPr>
          <a:lstStyle/>
          <a:p>
            <a:r>
              <a:rPr lang="en-US">
                <a:solidFill>
                  <a:srgbClr val="C00000"/>
                </a:solidFill>
              </a:rPr>
              <a:t>(Two-way, not one-way, communication)</a:t>
            </a:r>
          </a:p>
        </p:txBody>
      </p:sp>
    </p:spTree>
  </p:cSld>
  <p:clrMapOvr>
    <a:masterClrMapping/>
  </p:clrMapOv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5&quot;&gt;&lt;object type=&quot;3&quot; unique_id=&quot;10008&quot;&gt;&lt;property id=&quot;20148&quot; value=&quot;5&quot;/&gt;&lt;property id=&quot;20300&quot; value=&quot;Slide 1&quot;/&gt;&lt;property id=&quot;20307&quot; value=&quot;256&quot;/&gt;&lt;/object&gt;&lt;object type=&quot;3&quot; unique_id=&quot;10012&quot;&gt;&lt;property id=&quot;20148&quot; value=&quot;5&quot;/&gt;&lt;property id=&quot;20300&quot; value=&quot;Slide 2&quot;/&gt;&lt;property id=&quot;20307&quot; value=&quot;257&quot;/&gt;&lt;/object&gt;&lt;/object&gt;&lt;/object&gt;&lt;/database&gt;"/>
  <p:tag name="SECTOMILLISECCONVERTED" val="1"/>
</p:tagLst>
</file>

<file path=ppt/theme/_rels/theme3.xml.rels><?xml version="1.0" encoding="UTF-8" standalone="yes"?>
<Relationships xmlns="http://schemas.openxmlformats.org/package/2006/relationships"><Relationship Id="rId1" Type="http://schemas.openxmlformats.org/officeDocument/2006/relationships/image" Target="../media/image7.jpeg"/></Relationships>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07"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07"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07"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07"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R2R Mentorship">
  <a:themeElements>
    <a:clrScheme name="Custom 12">
      <a:dk1>
        <a:sysClr val="windowText" lastClr="000000"/>
      </a:dk1>
      <a:lt1>
        <a:sysClr val="window" lastClr="FFFFFF"/>
      </a:lt1>
      <a:dk2>
        <a:srgbClr val="04617B"/>
      </a:dk2>
      <a:lt2>
        <a:srgbClr val="DBF5F9"/>
      </a:lt2>
      <a:accent1>
        <a:srgbClr val="009DD9"/>
      </a:accent1>
      <a:accent2>
        <a:srgbClr val="00B050"/>
      </a:accent2>
      <a:accent3>
        <a:srgbClr val="0BD0D9"/>
      </a:accent3>
      <a:accent4>
        <a:srgbClr val="54A838"/>
      </a:accent4>
      <a:accent5>
        <a:srgbClr val="00B050"/>
      </a:accent5>
      <a:accent6>
        <a:srgbClr val="A5C249"/>
      </a:accent6>
      <a:hlink>
        <a:srgbClr val="009DD9"/>
      </a:hlink>
      <a:folHlink>
        <a:srgbClr val="85DFD0"/>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855C3157567F14EB65FA726766FE35B" ma:contentTypeVersion="0" ma:contentTypeDescription="Create a new document." ma:contentTypeScope="" ma:versionID="d9fd814027147fb962867ccfbe980db3">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928FEC3C-E992-40DC-848F-7CF991CDCB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2AFF69D3-579C-4551-B7BC-121C5746A363}">
  <ds:schemaRefs>
    <ds:schemaRef ds:uri="http://schemas.microsoft.com/sharepoint/v3/contenttype/forms"/>
  </ds:schemaRefs>
</ds:datastoreItem>
</file>

<file path=customXml/itemProps3.xml><?xml version="1.0" encoding="utf-8"?>
<ds:datastoreItem xmlns:ds="http://schemas.openxmlformats.org/officeDocument/2006/customXml" ds:itemID="{96D21FC5-5824-4424-96F0-6EF385F76BD3}">
  <ds:schemaRefs>
    <ds:schemaRef ds:uri="http://schemas.microsoft.com/office/2006/documentManagement/types"/>
    <ds:schemaRef ds:uri="http://purl.org/dc/elements/1.1/"/>
    <ds:schemaRef ds:uri="http://purl.org/dc/terms/"/>
    <ds:schemaRef ds:uri="http://purl.org/dc/dcmitype/"/>
    <ds:schemaRef ds:uri="http://www.w3.org/XML/1998/namespace"/>
    <ds:schemaRef ds:uri="http://schemas.microsoft.com/office/2006/metadata/propertie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
  <TotalTime>9433</TotalTime>
  <Words>3236</Words>
  <Application>Microsoft Office PowerPoint</Application>
  <PresentationFormat>On-screen Show (4:3)</PresentationFormat>
  <Paragraphs>607</Paragraphs>
  <Slides>60</Slides>
  <Notes>31</Notes>
  <HiddenSlides>0</HiddenSlides>
  <MMClips>0</MMClips>
  <ScaleCrop>false</ScaleCrop>
  <HeadingPairs>
    <vt:vector size="8" baseType="variant">
      <vt:variant>
        <vt:lpstr>Fonts Used</vt:lpstr>
      </vt:variant>
      <vt:variant>
        <vt:i4>10</vt:i4>
      </vt:variant>
      <vt:variant>
        <vt:lpstr>Theme</vt:lpstr>
      </vt:variant>
      <vt:variant>
        <vt:i4>3</vt:i4>
      </vt:variant>
      <vt:variant>
        <vt:lpstr>Embedded OLE Servers</vt:lpstr>
      </vt:variant>
      <vt:variant>
        <vt:i4>3</vt:i4>
      </vt:variant>
      <vt:variant>
        <vt:lpstr>Slide Titles</vt:lpstr>
      </vt:variant>
      <vt:variant>
        <vt:i4>60</vt:i4>
      </vt:variant>
    </vt:vector>
  </HeadingPairs>
  <TitlesOfParts>
    <vt:vector size="76" baseType="lpstr">
      <vt:lpstr>Times</vt:lpstr>
      <vt:lpstr>MS PGothic</vt:lpstr>
      <vt:lpstr>Arial</vt:lpstr>
      <vt:lpstr>Arial Narrow</vt:lpstr>
      <vt:lpstr>Calibri</vt:lpstr>
      <vt:lpstr>Times New Roman</vt:lpstr>
      <vt:lpstr>Lucida Grande</vt:lpstr>
      <vt:lpstr>Wingdings</vt:lpstr>
      <vt:lpstr>Imprint MT Shadow</vt:lpstr>
      <vt:lpstr>Helvetica</vt:lpstr>
      <vt:lpstr>Blank Presentation</vt:lpstr>
      <vt:lpstr>1_Blank Presentation</vt:lpstr>
      <vt:lpstr>R2R Mentorship</vt:lpstr>
      <vt:lpstr>Microsoft Office Excel Chart</vt:lpstr>
      <vt:lpstr>Microsoft Excel Chart</vt:lpstr>
      <vt:lpstr>Adobe Acrobat Document</vt:lpstr>
      <vt:lpstr>Slide 1</vt:lpstr>
      <vt:lpstr>Acknowledgments </vt:lpstr>
      <vt:lpstr>Slide 3</vt:lpstr>
      <vt:lpstr>Slide 4</vt:lpstr>
      <vt:lpstr>Common Problems</vt:lpstr>
      <vt:lpstr>Overview</vt:lpstr>
      <vt:lpstr>Slide 7</vt:lpstr>
      <vt:lpstr>Slide 8</vt:lpstr>
      <vt:lpstr>Basic Communication Model</vt:lpstr>
      <vt:lpstr>Storylines that are Science-Based</vt:lpstr>
      <vt:lpstr>Four Purposes for Presenting Data </vt:lpstr>
      <vt:lpstr>Major Types of Lay Audiences</vt:lpstr>
      <vt:lpstr>Audience Factors Influencing Communication About Health </vt:lpstr>
      <vt:lpstr>Low Scientific Literacy of Lay Audiences</vt:lpstr>
      <vt:lpstr>Slide 15</vt:lpstr>
      <vt:lpstr>Why Use Data (Numbers) in Messages? [cont’d]</vt:lpstr>
      <vt:lpstr>Seven Roles for Data in Messages</vt:lpstr>
      <vt:lpstr>Values &amp; Ethics</vt:lpstr>
      <vt:lpstr>Examples on How Data Can be Used for Advocacy as Part of a Theme </vt:lpstr>
      <vt:lpstr>When Does Planning for Data Presentation Occur?</vt:lpstr>
      <vt:lpstr>Presenting Data</vt:lpstr>
      <vt:lpstr>Words, Numbers, and Symbols</vt:lpstr>
      <vt:lpstr>Words and Numbers </vt:lpstr>
      <vt:lpstr>Use Data Comparisons to Help Provide Context</vt:lpstr>
      <vt:lpstr>Metaphors and Narratives</vt:lpstr>
      <vt:lpstr>Metaphor Examples </vt:lpstr>
      <vt:lpstr>Narrative Example</vt:lpstr>
      <vt:lpstr>Visual Presentations</vt:lpstr>
      <vt:lpstr>General Suggestions for  Visual Data Presentations</vt:lpstr>
      <vt:lpstr>Pie Charts</vt:lpstr>
      <vt:lpstr>Pie Charts</vt:lpstr>
      <vt:lpstr>Bar Charts</vt:lpstr>
      <vt:lpstr>Bar Charts</vt:lpstr>
      <vt:lpstr>Nearly 2/3 of the World’s Smokers  Live in Just 10 Countries</vt:lpstr>
      <vt:lpstr>Slide 35</vt:lpstr>
      <vt:lpstr>Bar Charts</vt:lpstr>
      <vt:lpstr>Line Graphs</vt:lpstr>
      <vt:lpstr> Line Graphs</vt:lpstr>
      <vt:lpstr>Line Graphs</vt:lpstr>
      <vt:lpstr>Visual Scales</vt:lpstr>
      <vt:lpstr>Visual Scales</vt:lpstr>
      <vt:lpstr>Common Problems When Presenting Data Using Visual Aids</vt:lpstr>
      <vt:lpstr>Before</vt:lpstr>
      <vt:lpstr>After</vt:lpstr>
      <vt:lpstr>Other Examples</vt:lpstr>
      <vt:lpstr>General Notes</vt:lpstr>
      <vt:lpstr>Slide 47</vt:lpstr>
      <vt:lpstr>OPT-IN</vt:lpstr>
      <vt:lpstr>Organize</vt:lpstr>
      <vt:lpstr>Plan</vt:lpstr>
      <vt:lpstr>Test</vt:lpstr>
      <vt:lpstr>Integrate</vt:lpstr>
      <vt:lpstr>Example 1: Why Testing Messages Matters</vt:lpstr>
      <vt:lpstr>Three Potential Frames</vt:lpstr>
      <vt:lpstr>Figures with progress &amp; disparity newspaper headlines</vt:lpstr>
      <vt:lpstr>Example 2: Helping Public with Information Seeking for Antidepressants on the Internet</vt:lpstr>
      <vt:lpstr>Example 2 (cont’d): Plan and Integrate</vt:lpstr>
      <vt:lpstr>Consumer Reports Drug Web site Figure </vt:lpstr>
      <vt:lpstr>Conclusions </vt:lpstr>
      <vt:lpstr>Making Data Talk: A Workbook</vt:lpstr>
    </vt:vector>
  </TitlesOfParts>
  <Company>Spielmann Studio</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MDTCyberSeminarPresentation</dc:title>
  <dc:subject>Making Data Talk CyberSeminar</dc:subject>
  <dc:creator>NIH/NCI</dc:creator>
  <cp:keywords>Making Data Talk, cyberseminar, data, public health</cp:keywords>
  <cp:lastModifiedBy>purcellp</cp:lastModifiedBy>
  <cp:revision>305</cp:revision>
  <cp:lastPrinted>2012-07-17T19:21:13Z</cp:lastPrinted>
  <dcterms:created xsi:type="dcterms:W3CDTF">2009-03-30T19:48:45Z</dcterms:created>
  <dcterms:modified xsi:type="dcterms:W3CDTF">2012-09-04T21:44:46Z</dcterms:modified>
  <cp:contentType>Document</cp:contentTyp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0x0101009855C3157567F14EB65FA726766FE35B</vt:lpwstr>
  </property>
</Properties>
</file>